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heme/theme2.xml" ContentType="application/vnd.openxmlformats-officedocument.theme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notesSlides/notesSlide1.xml" ContentType="application/vnd.openxmlformats-officedocument.presentationml.notesSlide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notesSlides/notesSlide2.xml" ContentType="application/vnd.openxmlformats-officedocument.presentationml.notesSlide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59" r:id="rId2"/>
    <p:sldId id="257" r:id="rId3"/>
    <p:sldId id="262" r:id="rId4"/>
    <p:sldId id="358" r:id="rId5"/>
    <p:sldId id="336" r:id="rId6"/>
    <p:sldId id="337" r:id="rId7"/>
    <p:sldId id="338" r:id="rId8"/>
    <p:sldId id="339" r:id="rId9"/>
    <p:sldId id="340" r:id="rId10"/>
    <p:sldId id="341" r:id="rId11"/>
    <p:sldId id="342" r:id="rId12"/>
    <p:sldId id="343" r:id="rId13"/>
    <p:sldId id="344" r:id="rId14"/>
    <p:sldId id="345" r:id="rId15"/>
    <p:sldId id="346" r:id="rId16"/>
    <p:sldId id="347" r:id="rId17"/>
    <p:sldId id="348" r:id="rId18"/>
    <p:sldId id="349" r:id="rId19"/>
    <p:sldId id="357" r:id="rId20"/>
    <p:sldId id="350" r:id="rId21"/>
    <p:sldId id="351" r:id="rId22"/>
    <p:sldId id="352" r:id="rId23"/>
    <p:sldId id="353" r:id="rId24"/>
    <p:sldId id="354" r:id="rId25"/>
    <p:sldId id="355" r:id="rId26"/>
    <p:sldId id="356" r:id="rId27"/>
    <p:sldId id="313" r:id="rId28"/>
  </p:sldIdLst>
  <p:sldSz cx="12192000" cy="6858000"/>
  <p:notesSz cx="6858000" cy="9144000"/>
  <p:custDataLst>
    <p:tags r:id="rId30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A5125A1D-D59B-FC28-20D8-1390F04D2AA5}" name="Agate Development" initials="AD" userId="Agate Development" providerId="None"/>
  <p188:author id="{2A95A230-7EA7-8227-3E2B-08EC68339622}" name="Marilyn Isaacks" initials="MI" userId="S::isaacks@agatepub.onmicrosoft.com::0364ad1e-3287-43f4-bbe5-39165916fc92" providerId="AD"/>
  <p188:author id="{00DB3184-8DB4-C7A8-6E01-E98291DFE131}" name="Thomas H. Cormen" initials="THC" userId="S::d32210h@dartmouth.edu::9d023bd1-fe87-435b-8ffc-424b678b2c3a" providerId="AD"/>
  <p188:author id="{D0571EF0-6B3A-9ED5-88C6-34874A2A4F47}" name="Agate" initials="A" userId="Agate" providerId="Non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C1219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323" autoAdjust="0"/>
    <p:restoredTop sz="87075"/>
  </p:normalViewPr>
  <p:slideViewPr>
    <p:cSldViewPr snapToGrid="0">
      <p:cViewPr varScale="1">
        <p:scale>
          <a:sx n="106" d="100"/>
          <a:sy n="106" d="100"/>
        </p:scale>
        <p:origin x="74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ags" Target="tags/tag1.xml"/><Relationship Id="rId35" Type="http://schemas.microsoft.com/office/2018/10/relationships/authors" Target="author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913521-282F-442E-B43D-ADCE94B9474A}" type="datetimeFigureOut">
              <a:rPr lang="en-US" smtClean="0"/>
              <a:t>5/19/22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855B2B-5621-4549-B656-A9B498AC22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1931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855B2B-5621-4549-B656-A9B498AC22F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3201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855B2B-5621-4549-B656-A9B498AC22F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4948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4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5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6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7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Relationship Id="rId14" Type="http://schemas.openxmlformats.org/officeDocument/2006/relationships/image" Target="../media/image13.sv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D5D005-645B-4665-ADC2-31DA47FB085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42442" y="1122364"/>
            <a:ext cx="6925559" cy="529213"/>
          </a:xfrm>
        </p:spPr>
        <p:txBody>
          <a:bodyPr anchor="ctr">
            <a:noAutofit/>
          </a:bodyPr>
          <a:lstStyle>
            <a:lvl1pPr algn="l">
              <a:defRPr sz="4000"/>
            </a:lvl1pPr>
          </a:lstStyle>
          <a:p>
            <a:r>
              <a:rPr lang="en-US" dirty="0"/>
              <a:t>CLICK TO EDIT TITLE STYLE</a:t>
            </a:r>
          </a:p>
        </p:txBody>
      </p:sp>
      <p:pic>
        <p:nvPicPr>
          <p:cNvPr id="7" name="Picture 6" descr="Diagram&#10;&#10;Description automatically generated with low confidence">
            <a:extLst>
              <a:ext uri="{FF2B5EF4-FFF2-40B4-BE49-F238E27FC236}">
                <a16:creationId xmlns:a16="http://schemas.microsoft.com/office/drawing/2014/main" id="{7C1C612A-DB61-4EB7-ABA7-7493762B668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13" t="2838" r="4670" b="2713"/>
          <a:stretch/>
        </p:blipFill>
        <p:spPr>
          <a:xfrm>
            <a:off x="1524000" y="1119002"/>
            <a:ext cx="2058187" cy="238423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82DAF0E-7F97-47E4-919E-4CF4629FD5A0}"/>
              </a:ext>
            </a:extLst>
          </p:cNvPr>
          <p:cNvSpPr/>
          <p:nvPr userDrawn="1"/>
        </p:nvSpPr>
        <p:spPr>
          <a:xfrm>
            <a:off x="1523998" y="3608761"/>
            <a:ext cx="9144000" cy="63159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5CC4A1-10DC-424A-92E6-D29D8958ADD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631596"/>
          </a:xfrm>
        </p:spPr>
        <p:txBody>
          <a:bodyPr anchor="ctr">
            <a:normAutofit/>
          </a:bodyPr>
          <a:lstStyle>
            <a:lvl1pPr marL="0" indent="0" algn="r">
              <a:buNone/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6" indent="0" algn="ctr">
              <a:buNone/>
              <a:defRPr sz="2000"/>
            </a:lvl2pPr>
            <a:lvl3pPr marL="914411" indent="0" algn="ctr">
              <a:buNone/>
              <a:defRPr sz="1800"/>
            </a:lvl3pPr>
            <a:lvl4pPr marL="1371617" indent="0" algn="ctr">
              <a:buNone/>
              <a:defRPr sz="1600"/>
            </a:lvl4pPr>
            <a:lvl5pPr marL="1828823" indent="0" algn="ctr">
              <a:buNone/>
              <a:defRPr sz="1600"/>
            </a:lvl5pPr>
            <a:lvl6pPr marL="2286029" indent="0" algn="ctr">
              <a:buNone/>
              <a:defRPr sz="1600"/>
            </a:lvl6pPr>
            <a:lvl7pPr marL="2743234" indent="0" algn="ctr">
              <a:buNone/>
              <a:defRPr sz="1600"/>
            </a:lvl7pPr>
            <a:lvl8pPr marL="3200440" indent="0" algn="ctr">
              <a:buNone/>
              <a:defRPr sz="1600"/>
            </a:lvl8pPr>
            <a:lvl9pPr marL="3657646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8FE3554-0961-4EC3-8E67-0ADD6F729BC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43864" y="1803401"/>
            <a:ext cx="6924137" cy="1700213"/>
          </a:xfrm>
        </p:spPr>
        <p:txBody>
          <a:bodyPr>
            <a:noAutofit/>
          </a:bodyPr>
          <a:lstStyle>
            <a:lvl1pPr marL="0" indent="0">
              <a:buNone/>
              <a:defRPr sz="600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 sz="4000">
                <a:solidFill>
                  <a:schemeClr val="accent1"/>
                </a:solidFill>
                <a:latin typeface="+mj-lt"/>
              </a:defRPr>
            </a:lvl2pPr>
            <a:lvl3pPr>
              <a:defRPr sz="4000">
                <a:solidFill>
                  <a:schemeClr val="accent1"/>
                </a:solidFill>
                <a:latin typeface="+mj-lt"/>
              </a:defRPr>
            </a:lvl3pPr>
            <a:lvl4pPr>
              <a:defRPr sz="4000">
                <a:solidFill>
                  <a:schemeClr val="accent1"/>
                </a:solidFill>
                <a:latin typeface="+mj-lt"/>
              </a:defRPr>
            </a:lvl4pPr>
            <a:lvl5pPr>
              <a:defRPr sz="4000">
                <a:solidFill>
                  <a:schemeClr val="accent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MASTER TITLE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566107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ab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7C5F88-9F87-461E-9D16-59CD3962A2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6EB890B-0B7A-420A-812B-1CAF39C2688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C97C5FE-EAAB-4B0D-9845-9B0C19A6F89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82E9C9A-3610-4232-8D48-A2FE485432C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8200" y="6176964"/>
            <a:ext cx="5257801" cy="541337"/>
          </a:xfrm>
        </p:spPr>
        <p:txBody>
          <a:bodyPr anchor="b"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</a:schemeClr>
                </a:solidFill>
              </a:defRPr>
            </a:lvl1pPr>
            <a:lvl2pPr marL="457206" indent="0">
              <a:buNone/>
              <a:defRPr sz="1200"/>
            </a:lvl2pPr>
            <a:lvl3pPr marL="914411" indent="0">
              <a:buNone/>
              <a:defRPr sz="1200"/>
            </a:lvl3pPr>
            <a:lvl4pPr marL="1371617" indent="0">
              <a:buNone/>
              <a:defRPr sz="1200"/>
            </a:lvl4pPr>
            <a:lvl5pPr marL="1828823" indent="0">
              <a:buNone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DDEB84AB-3E80-4999-8364-D47C69B98A40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838199" y="1856232"/>
            <a:ext cx="10515602" cy="4142232"/>
          </a:xfrm>
        </p:spPr>
        <p:txBody>
          <a:bodyPr/>
          <a:lstStyle/>
          <a:p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688610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25112973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A02A54-511D-4B47-A8C1-E73BC66A81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90" y="457200"/>
            <a:ext cx="3932236" cy="1600200"/>
          </a:xfrm>
        </p:spPr>
        <p:txBody>
          <a:bodyPr anchor="ctr">
            <a:no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751022-59EB-4069-B08D-98C2210232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1" cy="4873625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4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First level</a:t>
            </a:r>
          </a:p>
          <a:p>
            <a:pPr lvl="2"/>
            <a:r>
              <a:rPr lang="en-US" dirty="0"/>
              <a:t>Second level</a:t>
            </a:r>
          </a:p>
          <a:p>
            <a:pPr lvl="3"/>
            <a:r>
              <a:rPr lang="en-US" dirty="0"/>
              <a:t>Third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9A305B-2464-42AA-BB2A-4AF7022876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90" y="2057400"/>
            <a:ext cx="3932236" cy="3811588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  <a:lvl2pPr marL="457206" indent="0">
              <a:buNone/>
              <a:defRPr sz="1400"/>
            </a:lvl2pPr>
            <a:lvl3pPr marL="914411" indent="0">
              <a:buNone/>
              <a:defRPr sz="1200"/>
            </a:lvl3pPr>
            <a:lvl4pPr marL="1371617" indent="0">
              <a:buNone/>
              <a:defRPr sz="1000"/>
            </a:lvl4pPr>
            <a:lvl5pPr marL="1828823" indent="0">
              <a:buNone/>
              <a:defRPr sz="1000"/>
            </a:lvl5pPr>
            <a:lvl6pPr marL="2286029" indent="0">
              <a:buNone/>
              <a:defRPr sz="1000"/>
            </a:lvl6pPr>
            <a:lvl7pPr marL="2743234" indent="0">
              <a:buNone/>
              <a:defRPr sz="1000"/>
            </a:lvl7pPr>
            <a:lvl8pPr marL="3200440" indent="0">
              <a:buNone/>
              <a:defRPr sz="1000"/>
            </a:lvl8pPr>
            <a:lvl9pPr marL="3657646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A9FC86AA-20C0-4B07-9897-057ED775F92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C97C5FE-EAAB-4B0D-9845-9B0C19A6F89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87984911-9300-4852-A0CB-CB3247D6B56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8200" y="6176964"/>
            <a:ext cx="5257801" cy="541337"/>
          </a:xfrm>
        </p:spPr>
        <p:txBody>
          <a:bodyPr anchor="b"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</a:schemeClr>
                </a:solidFill>
              </a:defRPr>
            </a:lvl1pPr>
            <a:lvl2pPr marL="457206" indent="0">
              <a:buNone/>
              <a:defRPr sz="1200"/>
            </a:lvl2pPr>
            <a:lvl3pPr marL="914411" indent="0">
              <a:buNone/>
              <a:defRPr sz="1200"/>
            </a:lvl3pPr>
            <a:lvl4pPr marL="1371617" indent="0">
              <a:buNone/>
              <a:defRPr sz="1200"/>
            </a:lvl4pPr>
            <a:lvl5pPr marL="1828823" indent="0">
              <a:buNone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803502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30624-2FD8-4379-9172-06D593D6EA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90" y="457200"/>
            <a:ext cx="3932236" cy="1600200"/>
          </a:xfrm>
        </p:spPr>
        <p:txBody>
          <a:bodyPr anchor="ctr">
            <a:no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DB0D115-B69A-42D4-A9C3-F3D9893638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1" cy="4873625"/>
          </a:xfrm>
          <a:effectLst>
            <a:softEdge rad="63500"/>
          </a:effectLst>
        </p:spPr>
        <p:txBody>
          <a:bodyPr>
            <a:noAutofit/>
          </a:bodyPr>
          <a:lstStyle>
            <a:lvl1pPr marL="0" indent="0">
              <a:buNone/>
              <a:defRPr sz="3200"/>
            </a:lvl1pPr>
            <a:lvl2pPr marL="457206" indent="0">
              <a:buNone/>
              <a:defRPr sz="2800"/>
            </a:lvl2pPr>
            <a:lvl3pPr marL="914411" indent="0">
              <a:buNone/>
              <a:defRPr sz="2400"/>
            </a:lvl3pPr>
            <a:lvl4pPr marL="1371617" indent="0">
              <a:buNone/>
              <a:defRPr sz="2000"/>
            </a:lvl4pPr>
            <a:lvl5pPr marL="1828823" indent="0">
              <a:buNone/>
              <a:defRPr sz="2000"/>
            </a:lvl5pPr>
            <a:lvl6pPr marL="2286029" indent="0">
              <a:buNone/>
              <a:defRPr sz="2000"/>
            </a:lvl6pPr>
            <a:lvl7pPr marL="2743234" indent="0">
              <a:buNone/>
              <a:defRPr sz="2000"/>
            </a:lvl7pPr>
            <a:lvl8pPr marL="3200440" indent="0">
              <a:buNone/>
              <a:defRPr sz="2000"/>
            </a:lvl8pPr>
            <a:lvl9pPr marL="3657646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C5C395-1E09-4915-AE2A-CD60CFE23A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90" y="2057400"/>
            <a:ext cx="3932236" cy="3811588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  <a:lvl2pPr marL="457206" indent="0">
              <a:buNone/>
              <a:defRPr sz="1400"/>
            </a:lvl2pPr>
            <a:lvl3pPr marL="914411" indent="0">
              <a:buNone/>
              <a:defRPr sz="1200"/>
            </a:lvl3pPr>
            <a:lvl4pPr marL="1371617" indent="0">
              <a:buNone/>
              <a:defRPr sz="1000"/>
            </a:lvl4pPr>
            <a:lvl5pPr marL="1828823" indent="0">
              <a:buNone/>
              <a:defRPr sz="1000"/>
            </a:lvl5pPr>
            <a:lvl6pPr marL="2286029" indent="0">
              <a:buNone/>
              <a:defRPr sz="1000"/>
            </a:lvl6pPr>
            <a:lvl7pPr marL="2743234" indent="0">
              <a:buNone/>
              <a:defRPr sz="1000"/>
            </a:lvl7pPr>
            <a:lvl8pPr marL="3200440" indent="0">
              <a:buNone/>
              <a:defRPr sz="1000"/>
            </a:lvl8pPr>
            <a:lvl9pPr marL="3657646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3C105634-19EE-4A5E-94E5-65EFA74F22F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C97C5FE-EAAB-4B0D-9845-9B0C19A6F89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C5057AB1-3009-45DF-B96E-F14D5773329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8200" y="6176964"/>
            <a:ext cx="5257801" cy="541337"/>
          </a:xfrm>
        </p:spPr>
        <p:txBody>
          <a:bodyPr anchor="b"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</a:schemeClr>
                </a:solidFill>
              </a:defRPr>
            </a:lvl1pPr>
            <a:lvl2pPr marL="457206" indent="0">
              <a:buNone/>
              <a:defRPr sz="1200"/>
            </a:lvl2pPr>
            <a:lvl3pPr marL="914411" indent="0">
              <a:buNone/>
              <a:defRPr sz="1200"/>
            </a:lvl3pPr>
            <a:lvl4pPr marL="1371617" indent="0">
              <a:buNone/>
              <a:defRPr sz="1200"/>
            </a:lvl4pPr>
            <a:lvl5pPr marL="1828823" indent="0">
              <a:buNone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808553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5096A-8A98-452D-9CE5-E9DDF01BB77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E313F0-59E0-446C-8D87-4C46E086A2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32B5EF5-0D25-4A20-981B-36CA8BD5E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7C5FE-EAAB-4B0D-9845-9B0C19A6F89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99BC4317-89C4-44E7-827D-A3E29B289A2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6176964"/>
            <a:ext cx="5257801" cy="541337"/>
          </a:xfrm>
        </p:spPr>
        <p:txBody>
          <a:bodyPr anchor="b"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</a:schemeClr>
                </a:solidFill>
              </a:defRPr>
            </a:lvl1pPr>
            <a:lvl2pPr marL="457206" indent="0">
              <a:buNone/>
              <a:defRPr sz="1200"/>
            </a:lvl2pPr>
            <a:lvl3pPr marL="914411" indent="0">
              <a:buNone/>
              <a:defRPr sz="1200"/>
            </a:lvl3pPr>
            <a:lvl4pPr marL="1371617" indent="0">
              <a:buNone/>
              <a:defRPr sz="1200"/>
            </a:lvl4pPr>
            <a:lvl5pPr marL="1828823" indent="0">
              <a:buNone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4319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E0F1228-0816-46E0-9E58-C0387CF785FD}"/>
              </a:ext>
            </a:extLst>
          </p:cNvPr>
          <p:cNvSpPr>
            <a:spLocks noGrp="1"/>
          </p:cNvSpPr>
          <p:nvPr>
            <p:ph type="title" orient="vert" hasCustomPrompt="1"/>
          </p:nvPr>
        </p:nvSpPr>
        <p:spPr>
          <a:xfrm>
            <a:off x="8724899" y="365125"/>
            <a:ext cx="2628900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59CD2C2-37C2-4E32-9938-4D35DC160A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199" y="365125"/>
            <a:ext cx="7734300" cy="5811838"/>
          </a:xfrm>
        </p:spPr>
        <p:txBody>
          <a:bodyPr vert="eaVert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D4EE289-626E-45FD-AF65-9E4A3575D4E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C97C5FE-EAAB-4B0D-9845-9B0C19A6F89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527474A-38C9-4DD0-9A7A-36CFBB69468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8200" y="6176964"/>
            <a:ext cx="5257801" cy="541337"/>
          </a:xfrm>
        </p:spPr>
        <p:txBody>
          <a:bodyPr anchor="b"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</a:schemeClr>
                </a:solidFill>
              </a:defRPr>
            </a:lvl1pPr>
            <a:lvl2pPr marL="457206" indent="0">
              <a:buNone/>
              <a:defRPr sz="1200"/>
            </a:lvl2pPr>
            <a:lvl3pPr marL="914411" indent="0">
              <a:buNone/>
              <a:defRPr sz="1200"/>
            </a:lvl3pPr>
            <a:lvl4pPr marL="1371617" indent="0">
              <a:buNone/>
              <a:defRPr sz="1200"/>
            </a:lvl4pPr>
            <a:lvl5pPr marL="1828823" indent="0">
              <a:buNone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018686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D68B79-CA3E-4F3F-A5B2-FE7A092000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2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C363E7-E607-45DD-AE33-C7E73E80AB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2" y="4589464"/>
            <a:ext cx="10515600" cy="1500187"/>
          </a:xfrm>
        </p:spPr>
        <p:txBody>
          <a:bodyPr>
            <a:noAutofit/>
          </a:bodyPr>
          <a:lstStyle>
            <a:lvl1pPr marL="0" indent="0">
              <a:buNone/>
              <a:defRPr sz="4000">
                <a:solidFill>
                  <a:schemeClr val="tx1"/>
                </a:solidFill>
              </a:defRPr>
            </a:lvl1pPr>
            <a:lvl2pPr marL="457206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11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1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2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2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3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4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37328B-CAB5-4A92-89E7-EBA8C79452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41877" y="6197543"/>
            <a:ext cx="2743200" cy="365125"/>
          </a:xfrm>
          <a:prstGeom prst="rect">
            <a:avLst/>
          </a:prstGeom>
        </p:spPr>
        <p:txBody>
          <a:bodyPr/>
          <a:lstStyle/>
          <a:p>
            <a:fld id="{1C97C5FE-EAAB-4B0D-9845-9B0C19A6F89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BB132AD-A6F8-4660-87E1-C8F491715CF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6176964"/>
            <a:ext cx="5257801" cy="541337"/>
          </a:xfrm>
        </p:spPr>
        <p:txBody>
          <a:bodyPr anchor="b"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</a:schemeClr>
                </a:solidFill>
              </a:defRPr>
            </a:lvl1pPr>
            <a:lvl2pPr marL="457206" indent="0">
              <a:buNone/>
              <a:defRPr sz="1200"/>
            </a:lvl2pPr>
            <a:lvl3pPr marL="914411" indent="0">
              <a:buNone/>
              <a:defRPr sz="1200"/>
            </a:lvl3pPr>
            <a:lvl4pPr marL="1371617" indent="0">
              <a:buNone/>
              <a:defRPr sz="1200"/>
            </a:lvl4pPr>
            <a:lvl5pPr marL="1828823" indent="0">
              <a:buNone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798146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Sty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8BA5C5-8FDF-4D5C-A928-4922BE63B8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AFDC964-152D-4CFF-B12F-C7753D272DC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C97C5FE-EAAB-4B0D-9845-9B0C19A6F89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E92E2E86-84C9-4267-84BD-4CC0329019C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8200" y="6176964"/>
            <a:ext cx="5257801" cy="541337"/>
          </a:xfrm>
        </p:spPr>
        <p:txBody>
          <a:bodyPr anchor="b"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</a:schemeClr>
                </a:solidFill>
              </a:defRPr>
            </a:lvl1pPr>
            <a:lvl2pPr marL="457206" indent="0">
              <a:buNone/>
              <a:defRPr sz="1200"/>
            </a:lvl2pPr>
            <a:lvl3pPr marL="914411" indent="0">
              <a:buNone/>
              <a:defRPr sz="1200"/>
            </a:lvl3pPr>
            <a:lvl4pPr marL="1371617" indent="0">
              <a:buNone/>
              <a:defRPr sz="1200"/>
            </a:lvl4pPr>
            <a:lvl5pPr marL="1828823" indent="0">
              <a:buNone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EB94495F-31EC-4113-BF41-CEDCAB69123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2" y="1857375"/>
            <a:ext cx="10515600" cy="4109792"/>
          </a:xfrm>
        </p:spPr>
        <p:txBody>
          <a:bodyPr>
            <a:noAutofit/>
          </a:bodyPr>
          <a:lstStyle>
            <a:lvl1pPr marL="0" indent="0">
              <a:spcAft>
                <a:spcPts val="600"/>
              </a:spcAft>
              <a:buFont typeface="Wingdings" panose="05000000000000000000" pitchFamily="2" charset="2"/>
              <a:buNone/>
              <a:defRPr/>
            </a:lvl1pPr>
            <a:lvl2pPr marL="342900" indent="-342900">
              <a:buFont typeface="Arial" panose="020B0604020202020204" pitchFamily="34" charset="0"/>
              <a:buChar char="•"/>
              <a:defRPr sz="2800"/>
            </a:lvl2pPr>
            <a:lvl3pPr marL="685800" indent="-342900">
              <a:buFont typeface="Wingdings" panose="05000000000000000000" pitchFamily="2" charset="2"/>
              <a:buChar char="§"/>
              <a:defRPr sz="2400"/>
            </a:lvl3pPr>
            <a:lvl4pPr marL="1028700" indent="-342900">
              <a:buFont typeface="Arial" panose="020B0604020202020204" pitchFamily="34" charset="0"/>
              <a:buChar char="•"/>
              <a:defRPr sz="2400"/>
            </a:lvl4pPr>
          </a:lstStyle>
          <a:p>
            <a:pPr lvl="0"/>
            <a:r>
              <a:rPr lang="en-US" dirty="0"/>
              <a:t>Text</a:t>
            </a:r>
          </a:p>
          <a:p>
            <a:pPr lvl="1"/>
            <a:r>
              <a:rPr lang="en-US" dirty="0"/>
              <a:t>First level</a:t>
            </a:r>
          </a:p>
          <a:p>
            <a:pPr lvl="2"/>
            <a:r>
              <a:rPr lang="en-US" dirty="0"/>
              <a:t>Second level</a:t>
            </a:r>
          </a:p>
          <a:p>
            <a:pPr lvl="3"/>
            <a:r>
              <a:rPr lang="en-US" dirty="0"/>
              <a:t>Third</a:t>
            </a:r>
          </a:p>
          <a:p>
            <a:pPr lvl="0"/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795139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 Content Placehol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7C5F88-9F87-461E-9D16-59CD3962A2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812D6F-EC54-41D4-BC4A-780C3AD483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>
            <a:lvl1pPr marL="0" indent="0">
              <a:spcAft>
                <a:spcPts val="600"/>
              </a:spcAft>
              <a:buNone/>
              <a:defRPr/>
            </a:lvl1pPr>
            <a:lvl2pPr>
              <a:defRPr/>
            </a:lvl2pPr>
            <a:lvl3pPr marL="1143014" indent="-228603">
              <a:buFont typeface="Wingdings" panose="05000000000000000000" pitchFamily="2" charset="2"/>
              <a:buChar char="§"/>
              <a:defRPr/>
            </a:lvl3pPr>
            <a:lvl4pPr>
              <a:defRPr/>
            </a:lvl4pPr>
          </a:lstStyle>
          <a:p>
            <a:pPr lvl="0"/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6EB890B-0B7A-420A-812B-1CAF39C2688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C97C5FE-EAAB-4B0D-9845-9B0C19A6F89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82E9C9A-3610-4232-8D48-A2FE485432C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8200" y="6176964"/>
            <a:ext cx="5257801" cy="541337"/>
          </a:xfrm>
        </p:spPr>
        <p:txBody>
          <a:bodyPr anchor="b"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6" indent="0">
              <a:buNone/>
              <a:defRPr sz="1200"/>
            </a:lvl2pPr>
            <a:lvl3pPr marL="914411" indent="0">
              <a:buNone/>
              <a:defRPr sz="1200"/>
            </a:lvl3pPr>
            <a:lvl4pPr marL="1371617" indent="0">
              <a:buNone/>
              <a:defRPr sz="1200"/>
            </a:lvl4pPr>
            <a:lvl5pPr marL="1828823" indent="0">
              <a:buNone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987040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26F1D1AC-8D33-47A4-A3EA-FF1F5C27100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875589" y="3962618"/>
            <a:ext cx="3478213" cy="1946275"/>
          </a:xfrm>
          <a:effectLst>
            <a:softEdge rad="63500"/>
          </a:effectLst>
        </p:spPr>
        <p:txBody>
          <a:bodyPr>
            <a:noAutofit/>
          </a:bodyPr>
          <a:lstStyle/>
          <a:p>
            <a:endParaRPr lang="en-US"/>
          </a:p>
        </p:txBody>
      </p:sp>
      <p:sp>
        <p:nvSpPr>
          <p:cNvPr id="22" name="Picture Placeholder 20">
            <a:extLst>
              <a:ext uri="{FF2B5EF4-FFF2-40B4-BE49-F238E27FC236}">
                <a16:creationId xmlns:a16="http://schemas.microsoft.com/office/drawing/2014/main" id="{9D1DCB4C-C2E0-4956-8D74-6C794C6959A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875589" y="1844143"/>
            <a:ext cx="3478213" cy="1946275"/>
          </a:xfrm>
          <a:effectLst>
            <a:softEdge rad="63500"/>
          </a:effectLst>
        </p:spPr>
        <p:txBody>
          <a:bodyPr>
            <a:noAutofit/>
          </a:bodyPr>
          <a:lstStyle/>
          <a:p>
            <a:endParaRPr lang="en-US"/>
          </a:p>
        </p:txBody>
      </p:sp>
      <p:sp>
        <p:nvSpPr>
          <p:cNvPr id="23" name="Picture Placeholder 20">
            <a:extLst>
              <a:ext uri="{FF2B5EF4-FFF2-40B4-BE49-F238E27FC236}">
                <a16:creationId xmlns:a16="http://schemas.microsoft.com/office/drawing/2014/main" id="{8D29091F-5D3A-4094-9F91-122FDF80A5C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38202" y="1844143"/>
            <a:ext cx="3478213" cy="1946275"/>
          </a:xfrm>
          <a:effectLst>
            <a:softEdge rad="63500"/>
          </a:effectLst>
        </p:spPr>
        <p:txBody>
          <a:bodyPr>
            <a:noAutofit/>
          </a:bodyPr>
          <a:lstStyle/>
          <a:p>
            <a:endParaRPr lang="en-US"/>
          </a:p>
        </p:txBody>
      </p:sp>
      <p:sp>
        <p:nvSpPr>
          <p:cNvPr id="24" name="Picture Placeholder 20">
            <a:extLst>
              <a:ext uri="{FF2B5EF4-FFF2-40B4-BE49-F238E27FC236}">
                <a16:creationId xmlns:a16="http://schemas.microsoft.com/office/drawing/2014/main" id="{3B0F4950-46D0-44AB-88B4-1935F91F2FF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38202" y="3962618"/>
            <a:ext cx="3478213" cy="1946275"/>
          </a:xfrm>
          <a:effectLst>
            <a:softEdge rad="63500"/>
          </a:effectLst>
        </p:spPr>
        <p:txBody>
          <a:bodyPr>
            <a:noAutofit/>
          </a:bodyPr>
          <a:lstStyle/>
          <a:p>
            <a:endParaRPr lang="en-US"/>
          </a:p>
        </p:txBody>
      </p:sp>
      <p:sp>
        <p:nvSpPr>
          <p:cNvPr id="25" name="Picture Placeholder 20">
            <a:extLst>
              <a:ext uri="{FF2B5EF4-FFF2-40B4-BE49-F238E27FC236}">
                <a16:creationId xmlns:a16="http://schemas.microsoft.com/office/drawing/2014/main" id="{3C590C0C-67F6-4B0E-AB8B-E7BA03B0FB2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356895" y="3962618"/>
            <a:ext cx="3478213" cy="1946275"/>
          </a:xfrm>
          <a:effectLst>
            <a:softEdge rad="63500"/>
          </a:effectLst>
        </p:spPr>
        <p:txBody>
          <a:bodyPr>
            <a:noAutofit/>
          </a:bodyPr>
          <a:lstStyle/>
          <a:p>
            <a:endParaRPr lang="en-US"/>
          </a:p>
        </p:txBody>
      </p:sp>
      <p:sp>
        <p:nvSpPr>
          <p:cNvPr id="26" name="Picture Placeholder 20">
            <a:extLst>
              <a:ext uri="{FF2B5EF4-FFF2-40B4-BE49-F238E27FC236}">
                <a16:creationId xmlns:a16="http://schemas.microsoft.com/office/drawing/2014/main" id="{BD4B32A8-4AFA-4DBB-9397-B8489318FE9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356895" y="1844143"/>
            <a:ext cx="3478213" cy="1946275"/>
          </a:xfrm>
          <a:effectLst>
            <a:softEdge rad="63500"/>
          </a:effectLst>
        </p:spPr>
        <p:txBody>
          <a:bodyPr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7C5F88-9F87-461E-9D16-59CD3962A2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2" y="295334"/>
            <a:ext cx="10515600" cy="1325563"/>
          </a:xfrm>
        </p:spPr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6EB890B-0B7A-420A-812B-1CAF39C2688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C97C5FE-EAAB-4B0D-9845-9B0C19A6F89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82E9C9A-3610-4232-8D48-A2FE485432C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8200" y="6176964"/>
            <a:ext cx="5257801" cy="541337"/>
          </a:xfrm>
        </p:spPr>
        <p:txBody>
          <a:bodyPr anchor="b"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</a:schemeClr>
                </a:solidFill>
              </a:defRPr>
            </a:lvl1pPr>
            <a:lvl2pPr marL="457206" indent="0">
              <a:buNone/>
              <a:defRPr sz="1200"/>
            </a:lvl2pPr>
            <a:lvl3pPr marL="914411" indent="0">
              <a:buNone/>
              <a:defRPr sz="1200"/>
            </a:lvl3pPr>
            <a:lvl4pPr marL="1371617" indent="0">
              <a:buNone/>
              <a:defRPr sz="1200"/>
            </a:lvl4pPr>
            <a:lvl5pPr marL="1828823" indent="0">
              <a:buNone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4" name="Graphic 13" descr="Badge 6 with solid fill">
            <a:extLst>
              <a:ext uri="{FF2B5EF4-FFF2-40B4-BE49-F238E27FC236}">
                <a16:creationId xmlns:a16="http://schemas.microsoft.com/office/drawing/2014/main" id="{470F2841-B0CC-41DA-8FAB-267381961B7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66645" y="3909967"/>
            <a:ext cx="423819" cy="423819"/>
          </a:xfrm>
          <a:prstGeom prst="rect">
            <a:avLst/>
          </a:prstGeom>
        </p:spPr>
      </p:pic>
      <p:pic>
        <p:nvPicPr>
          <p:cNvPr id="15" name="Graphic 14" descr="Badge 1 with solid fill">
            <a:extLst>
              <a:ext uri="{FF2B5EF4-FFF2-40B4-BE49-F238E27FC236}">
                <a16:creationId xmlns:a16="http://schemas.microsoft.com/office/drawing/2014/main" id="{172863AC-07AE-4D8A-A3B1-CD134449B3E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7618" y="1800282"/>
            <a:ext cx="423819" cy="423819"/>
          </a:xfrm>
          <a:prstGeom prst="rect">
            <a:avLst/>
          </a:prstGeom>
        </p:spPr>
      </p:pic>
      <p:pic>
        <p:nvPicPr>
          <p:cNvPr id="16" name="Graphic 15" descr="Badge with solid fill">
            <a:extLst>
              <a:ext uri="{FF2B5EF4-FFF2-40B4-BE49-F238E27FC236}">
                <a16:creationId xmlns:a16="http://schemas.microsoft.com/office/drawing/2014/main" id="{02D116A2-3EE9-4ABD-BAB5-67D0B1779888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247141" y="1800282"/>
            <a:ext cx="423819" cy="423819"/>
          </a:xfrm>
          <a:prstGeom prst="rect">
            <a:avLst/>
          </a:prstGeom>
        </p:spPr>
      </p:pic>
      <p:pic>
        <p:nvPicPr>
          <p:cNvPr id="17" name="Graphic 16" descr="Badge 3 with solid fill">
            <a:extLst>
              <a:ext uri="{FF2B5EF4-FFF2-40B4-BE49-F238E27FC236}">
                <a16:creationId xmlns:a16="http://schemas.microsoft.com/office/drawing/2014/main" id="{F09FF110-59DA-4D50-B3F8-B01CCE209C3B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766645" y="1800282"/>
            <a:ext cx="423819" cy="423819"/>
          </a:xfrm>
          <a:prstGeom prst="rect">
            <a:avLst/>
          </a:prstGeom>
        </p:spPr>
      </p:pic>
      <p:pic>
        <p:nvPicPr>
          <p:cNvPr id="18" name="Graphic 17" descr="Badge 5 with solid fill">
            <a:extLst>
              <a:ext uri="{FF2B5EF4-FFF2-40B4-BE49-F238E27FC236}">
                <a16:creationId xmlns:a16="http://schemas.microsoft.com/office/drawing/2014/main" id="{A4F3583E-82D5-4230-8F59-37C1BE0D1945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247141" y="3909967"/>
            <a:ext cx="423819" cy="423819"/>
          </a:xfrm>
          <a:prstGeom prst="rect">
            <a:avLst/>
          </a:prstGeom>
        </p:spPr>
      </p:pic>
      <p:pic>
        <p:nvPicPr>
          <p:cNvPr id="19" name="Graphic 18" descr="Badge 4 with solid fill">
            <a:extLst>
              <a:ext uri="{FF2B5EF4-FFF2-40B4-BE49-F238E27FC236}">
                <a16:creationId xmlns:a16="http://schemas.microsoft.com/office/drawing/2014/main" id="{5BD67A39-C562-4210-989C-99484F84DEDA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47618" y="3909967"/>
            <a:ext cx="423819" cy="42381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10355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4" grpId="0"/>
      <p:bldP spid="25" grpId="0"/>
      <p:bldP spid="26" grpId="0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188A2D-A77E-49F9-A310-36092B575E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F573CD-7B97-4C23-93B4-9393F7EDA8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1" y="1825625"/>
            <a:ext cx="5181600" cy="4351338"/>
          </a:xfrm>
        </p:spPr>
        <p:txBody>
          <a:bodyPr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First level</a:t>
            </a:r>
          </a:p>
          <a:p>
            <a:pPr lvl="2"/>
            <a:r>
              <a:rPr lang="en-US" dirty="0"/>
              <a:t>Second level</a:t>
            </a:r>
          </a:p>
          <a:p>
            <a:pPr lvl="3"/>
            <a:r>
              <a:rPr lang="en-US" dirty="0"/>
              <a:t>Third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CD6E24-414B-4666-9330-435A6AD6FC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1" y="1825625"/>
            <a:ext cx="5181600" cy="4351338"/>
          </a:xfrm>
        </p:spPr>
        <p:txBody>
          <a:bodyPr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First level</a:t>
            </a:r>
          </a:p>
          <a:p>
            <a:pPr lvl="2"/>
            <a:r>
              <a:rPr lang="en-US" dirty="0"/>
              <a:t>Second level</a:t>
            </a:r>
          </a:p>
          <a:p>
            <a:pPr lvl="3"/>
            <a:r>
              <a:rPr lang="en-US" dirty="0"/>
              <a:t>Third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63B3B77-8B0B-4E15-95BE-CEF167116C0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C97C5FE-EAAB-4B0D-9845-9B0C19A6F89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49FE6C45-7C95-4F76-A12E-7CCBEBF520B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8200" y="6176964"/>
            <a:ext cx="5257801" cy="541337"/>
          </a:xfrm>
        </p:spPr>
        <p:txBody>
          <a:bodyPr anchor="b"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</a:schemeClr>
                </a:solidFill>
              </a:defRPr>
            </a:lvl1pPr>
            <a:lvl2pPr marL="457206" indent="0">
              <a:buNone/>
              <a:defRPr sz="1200"/>
            </a:lvl2pPr>
            <a:lvl3pPr marL="914411" indent="0">
              <a:buNone/>
              <a:defRPr sz="1200"/>
            </a:lvl3pPr>
            <a:lvl4pPr marL="1371617" indent="0">
              <a:buNone/>
              <a:defRPr sz="1200"/>
            </a:lvl4pPr>
            <a:lvl5pPr marL="1828823" indent="0">
              <a:buNone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75878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 Ca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45FAE22-0F09-4124-AA37-973A311F4769}"/>
              </a:ext>
            </a:extLst>
          </p:cNvPr>
          <p:cNvSpPr/>
          <p:nvPr userDrawn="1"/>
        </p:nvSpPr>
        <p:spPr>
          <a:xfrm>
            <a:off x="7494307" y="1825625"/>
            <a:ext cx="3859492" cy="4150970"/>
          </a:xfrm>
          <a:prstGeom prst="rect">
            <a:avLst/>
          </a:prstGeom>
          <a:solidFill>
            <a:schemeClr val="accent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CD6E24-414B-4666-9330-435A6AD6FC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92274" y="2073898"/>
            <a:ext cx="3403076" cy="3676454"/>
          </a:xfrm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First level</a:t>
            </a:r>
          </a:p>
          <a:p>
            <a:pPr lvl="2"/>
            <a:r>
              <a:rPr lang="en-US" dirty="0"/>
              <a:t>Second level</a:t>
            </a:r>
          </a:p>
          <a:p>
            <a:pPr lvl="3"/>
            <a:r>
              <a:rPr lang="en-US" dirty="0"/>
              <a:t>Third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188A2D-A77E-49F9-A310-36092B575E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F573CD-7B97-4C23-93B4-9393F7EDA8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2" y="1825625"/>
            <a:ext cx="6524133" cy="4351338"/>
          </a:xfrm>
        </p:spPr>
        <p:txBody>
          <a:bodyPr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First level</a:t>
            </a:r>
          </a:p>
          <a:p>
            <a:pPr lvl="2"/>
            <a:r>
              <a:rPr lang="en-US" dirty="0"/>
              <a:t>Second level</a:t>
            </a:r>
          </a:p>
          <a:p>
            <a:pPr lvl="3"/>
            <a:r>
              <a:rPr lang="en-US" dirty="0"/>
              <a:t>Third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63B3B77-8B0B-4E15-95BE-CEF167116C0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C97C5FE-EAAB-4B0D-9845-9B0C19A6F89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49FE6C45-7C95-4F76-A12E-7CCBEBF520B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8200" y="6176964"/>
            <a:ext cx="5257801" cy="541337"/>
          </a:xfrm>
        </p:spPr>
        <p:txBody>
          <a:bodyPr anchor="b"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</a:schemeClr>
                </a:solidFill>
              </a:defRPr>
            </a:lvl1pPr>
            <a:lvl2pPr marL="457206" indent="0">
              <a:buNone/>
              <a:defRPr sz="1200"/>
            </a:lvl2pPr>
            <a:lvl3pPr marL="914411" indent="0">
              <a:buNone/>
              <a:defRPr sz="1200"/>
            </a:lvl3pPr>
            <a:lvl4pPr marL="1371617" indent="0">
              <a:buNone/>
              <a:defRPr sz="1200"/>
            </a:lvl4pPr>
            <a:lvl5pPr marL="1828823" indent="0">
              <a:buNone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420824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859B6-4BB9-443E-8435-5FF2514A2E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9" y="36512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CB42B21-410E-4ED7-A95D-28664E3628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6611" y="2501170"/>
            <a:ext cx="5157787" cy="3684588"/>
          </a:xfrm>
        </p:spPr>
        <p:txBody>
          <a:bodyPr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First level</a:t>
            </a:r>
          </a:p>
          <a:p>
            <a:pPr lvl="2"/>
            <a:r>
              <a:rPr lang="en-US" dirty="0"/>
              <a:t>Second level</a:t>
            </a:r>
          </a:p>
          <a:p>
            <a:pPr lvl="3"/>
            <a:r>
              <a:rPr lang="en-US" dirty="0"/>
              <a:t>Third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F66693E-FB89-4E23-875F-A6807899E5A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2" y="2505076"/>
            <a:ext cx="5183188" cy="3684588"/>
          </a:xfrm>
        </p:spPr>
        <p:txBody>
          <a:bodyPr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First level</a:t>
            </a:r>
          </a:p>
          <a:p>
            <a:pPr lvl="2"/>
            <a:r>
              <a:rPr lang="en-US" dirty="0"/>
              <a:t>Second level</a:t>
            </a:r>
          </a:p>
          <a:p>
            <a:pPr lvl="3"/>
            <a:r>
              <a:rPr lang="en-US" dirty="0"/>
              <a:t>Third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0F89DAD1-FBEF-4427-8A13-607A13DE55E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C97C5FE-EAAB-4B0D-9845-9B0C19A6F89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EC6844FE-57F2-436B-8575-50A0530212E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8200" y="6176964"/>
            <a:ext cx="5257801" cy="541337"/>
          </a:xfrm>
        </p:spPr>
        <p:txBody>
          <a:bodyPr anchor="b"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</a:schemeClr>
                </a:solidFill>
              </a:defRPr>
            </a:lvl1pPr>
            <a:lvl2pPr marL="457206" indent="0">
              <a:buNone/>
              <a:defRPr sz="1200"/>
            </a:lvl2pPr>
            <a:lvl3pPr marL="914411" indent="0">
              <a:buNone/>
              <a:defRPr sz="1200"/>
            </a:lvl3pPr>
            <a:lvl4pPr marL="1371617" indent="0">
              <a:buNone/>
              <a:defRPr sz="1200"/>
            </a:lvl4pPr>
            <a:lvl5pPr marL="1828823" indent="0">
              <a:buNone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E5F80CAB-75A1-4094-B904-98EBEC514A2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6614" y="1701801"/>
            <a:ext cx="5157787" cy="782637"/>
          </a:xfrm>
        </p:spPr>
        <p:txBody>
          <a:bodyPr>
            <a:noAutofit/>
          </a:bodyPr>
          <a:lstStyle>
            <a:lvl1pPr marL="0" indent="0">
              <a:buNone/>
              <a:defRPr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AECB045D-FF31-473E-8D55-CD9220846AF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72201" y="1701801"/>
            <a:ext cx="5183189" cy="782637"/>
          </a:xfrm>
        </p:spPr>
        <p:txBody>
          <a:bodyPr>
            <a:noAutofit/>
          </a:bodyPr>
          <a:lstStyle>
            <a:lvl1pPr marL="0" indent="0">
              <a:buNone/>
              <a:defRPr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355016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 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859B6-4BB9-443E-8435-5FF2514A2E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9" y="36512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CB42B21-410E-4ED7-A95D-28664E3628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3032976"/>
            <a:ext cx="5157787" cy="3164567"/>
          </a:xfrm>
        </p:spPr>
        <p:txBody>
          <a:bodyPr>
            <a:noAutofit/>
          </a:bodyPr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First level</a:t>
            </a:r>
          </a:p>
          <a:p>
            <a:pPr lvl="2"/>
            <a:r>
              <a:rPr lang="en-US" dirty="0"/>
              <a:t>Second level</a:t>
            </a:r>
          </a:p>
          <a:p>
            <a:pPr lvl="3"/>
            <a:r>
              <a:rPr lang="en-US" dirty="0"/>
              <a:t>Third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F66693E-FB89-4E23-875F-A6807899E5A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2" y="3032976"/>
            <a:ext cx="5183188" cy="3164567"/>
          </a:xfrm>
        </p:spPr>
        <p:txBody>
          <a:bodyPr>
            <a:noAutofit/>
          </a:bodyPr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First level</a:t>
            </a:r>
          </a:p>
          <a:p>
            <a:pPr lvl="2"/>
            <a:r>
              <a:rPr lang="en-US" dirty="0"/>
              <a:t>Second level</a:t>
            </a:r>
          </a:p>
          <a:p>
            <a:pPr lvl="3"/>
            <a:r>
              <a:rPr lang="en-US" dirty="0"/>
              <a:t>Third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644F47F-B911-4BAA-88A8-D2DF884349F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6612" y="1693983"/>
            <a:ext cx="10518777" cy="1325563"/>
          </a:xfrm>
        </p:spPr>
        <p:txBody>
          <a:bodyPr>
            <a:noAutofit/>
          </a:bodyPr>
          <a:lstStyle>
            <a:lvl1pPr marL="0" indent="0">
              <a:buNone/>
              <a:defRPr sz="2800"/>
            </a:lvl1pPr>
            <a:lvl2pPr marL="457206" indent="0">
              <a:buNone/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E9CAE6F6-5470-4594-988C-6EB0124E844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C97C5FE-EAAB-4B0D-9845-9B0C19A6F89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E12EBE07-C462-4B9A-9728-C2FBB1BBB5A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8200" y="6176964"/>
            <a:ext cx="5257801" cy="541337"/>
          </a:xfrm>
        </p:spPr>
        <p:txBody>
          <a:bodyPr anchor="b"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</a:schemeClr>
                </a:solidFill>
              </a:defRPr>
            </a:lvl1pPr>
            <a:lvl2pPr marL="457206" indent="0">
              <a:buNone/>
              <a:defRPr sz="1200"/>
            </a:lvl2pPr>
            <a:lvl3pPr marL="914411" indent="0">
              <a:buNone/>
              <a:defRPr sz="1200"/>
            </a:lvl3pPr>
            <a:lvl4pPr marL="1371617" indent="0">
              <a:buNone/>
              <a:defRPr sz="1200"/>
            </a:lvl4pPr>
            <a:lvl5pPr marL="1828823" indent="0">
              <a:buNone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001361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ags" Target="../tags/tag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CF0A29-DA17-41F6-9A0D-B4C11EEE62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2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First level</a:t>
            </a:r>
          </a:p>
          <a:p>
            <a:pPr lvl="2"/>
            <a:r>
              <a:rPr lang="en-US" dirty="0"/>
              <a:t>Second level</a:t>
            </a:r>
          </a:p>
          <a:p>
            <a:pPr lvl="3"/>
            <a:r>
              <a:rPr lang="en-US" dirty="0"/>
              <a:t>Third</a:t>
            </a:r>
          </a:p>
          <a:p>
            <a:pPr lvl="4"/>
            <a:r>
              <a:rPr lang="en-US" dirty="0"/>
              <a:t>Fourth level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AF0BAE3-D4D2-4A90-8303-9A2DBA597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2" y="29533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1" name="Slide Number Placeholder 5">
            <a:extLst>
              <a:ext uri="{FF2B5EF4-FFF2-40B4-BE49-F238E27FC236}">
                <a16:creationId xmlns:a16="http://schemas.microsoft.com/office/drawing/2014/main" id="{0028D1E9-E7DF-4F9F-AE31-E939DF166E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41877" y="619754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1C97C5FE-EAAB-4B0D-9845-9B0C19A6F892}" type="slidenum">
              <a:rPr lang="en-US" smtClean="0"/>
              <a:pPr/>
              <a:t>‹#›</a:t>
            </a:fld>
            <a:endParaRPr lang="en-US" dirty="0"/>
          </a:p>
        </p:txBody>
      </p:sp>
    </p:spTree>
    <p:custDataLst>
      <p:tags r:id="rId17"/>
    </p:custDataLst>
    <p:extLst>
      <p:ext uri="{BB962C8B-B14F-4D97-AF65-F5344CB8AC3E}">
        <p14:creationId xmlns:p14="http://schemas.microsoft.com/office/powerpoint/2010/main" val="11195320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4" r:id="rId3"/>
    <p:sldLayoutId id="2147483650" r:id="rId4"/>
    <p:sldLayoutId id="2147483677" r:id="rId5"/>
    <p:sldLayoutId id="2147483652" r:id="rId6"/>
    <p:sldLayoutId id="2147483678" r:id="rId7"/>
    <p:sldLayoutId id="2147483653" r:id="rId8"/>
    <p:sldLayoutId id="2147483660" r:id="rId9"/>
    <p:sldLayoutId id="2147483661" r:id="rId10"/>
    <p:sldLayoutId id="2147483655" r:id="rId11"/>
    <p:sldLayoutId id="2147483656" r:id="rId12"/>
    <p:sldLayoutId id="2147483657" r:id="rId13"/>
    <p:sldLayoutId id="2147483658" r:id="rId14"/>
    <p:sldLayoutId id="2147483659" r:id="rId15"/>
  </p:sldLayoutIdLst>
  <p:hf hdr="0" ftr="0" dt="0"/>
  <p:txStyles>
    <p:titleStyle>
      <a:lvl1pPr algn="l" defTabSz="914411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Times New Roman" panose="02020603050405020304" pitchFamily="18" charset="0"/>
          <a:ea typeface="+mj-ea"/>
          <a:cs typeface="Times New Roman" panose="02020603050405020304" pitchFamily="18" charset="0"/>
        </a:defRPr>
      </a:lvl1pPr>
    </p:titleStyle>
    <p:bodyStyle>
      <a:lvl1pPr marL="0" indent="0" algn="l" defTabSz="914411" rtl="0" eaLnBrk="1" latinLnBrk="0" hangingPunct="1">
        <a:lnSpc>
          <a:spcPct val="90000"/>
        </a:lnSpc>
        <a:spcBef>
          <a:spcPts val="1000"/>
        </a:spcBef>
        <a:spcAft>
          <a:spcPts val="600"/>
        </a:spcAft>
        <a:buFont typeface="Arial" panose="020B0604020202020204" pitchFamily="34" charset="0"/>
        <a:buNone/>
        <a:defRPr sz="28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1pPr>
      <a:lvl2pPr marL="342900" indent="-342900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2pPr>
      <a:lvl3pPr marL="685800" indent="-342900" algn="l" defTabSz="914411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3pPr>
      <a:lvl4pPr marL="1028700" indent="-342900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4pPr>
      <a:lvl5pPr marL="1371600" indent="-342900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5pPr>
      <a:lvl6pPr marL="2514632" indent="-228603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37" indent="-228603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43" indent="-228603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48" indent="-228603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6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11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17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23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29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34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40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46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9.xml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30.xml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31.xml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3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33.xml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3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3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3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tags" Target="../tags/tag3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3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39.xml"/><Relationship Id="rId4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4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4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4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43.xml"/><Relationship Id="rId4" Type="http://schemas.openxmlformats.org/officeDocument/2006/relationships/image" Target="../media/image4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4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2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2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3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25.xml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5740A-D2F5-45EF-8E4B-57EDFD6F100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 TO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3161163F-A49B-49D8-8598-2853F3B06E8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FOURTH EDITION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1509A4-CAF2-4B1A-A105-1B8CCA91BC2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ALGORITHMS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376985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24518-D498-4FF9-A68F-B8E60C3FC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5334"/>
            <a:ext cx="10515600" cy="1325563"/>
          </a:xfrm>
        </p:spPr>
        <p:txBody>
          <a:bodyPr/>
          <a:lstStyle/>
          <a:p>
            <a:r>
              <a:rPr lang="en-US" dirty="0"/>
              <a:t>PSEUDOCODE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652B15C-55F2-4E0F-978A-5B7FBA9A37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041878" y="6197542"/>
            <a:ext cx="2743200" cy="365125"/>
          </a:xfrm>
        </p:spPr>
        <p:txBody>
          <a:bodyPr/>
          <a:lstStyle/>
          <a:p>
            <a:fld id="{1C97C5FE-EAAB-4B0D-9845-9B0C19A6F892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A4AD9CAB-7152-4C58-88EE-B0FC8A7E26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728" y="1462280"/>
            <a:ext cx="8054591" cy="489531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513797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24518-D498-4FF9-A68F-B8E60C3FC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5334"/>
            <a:ext cx="10515600" cy="1325563"/>
          </a:xfrm>
        </p:spPr>
        <p:txBody>
          <a:bodyPr/>
          <a:lstStyle/>
          <a:p>
            <a:r>
              <a:rPr lang="en-US" dirty="0"/>
              <a:t>SORTING IN LINEAR TIME </a:t>
            </a:r>
            <a:r>
              <a:rPr lang="en-US" sz="2200" dirty="0"/>
              <a:t>(continued)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4C5BDF-A131-494C-A0DD-9C27AD9B17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0215"/>
            <a:ext cx="10515600" cy="4746748"/>
          </a:xfrm>
        </p:spPr>
        <p:txBody>
          <a:bodyPr/>
          <a:lstStyle/>
          <a:p>
            <a:pPr marL="0" lvl="1" indent="0">
              <a:buNone/>
            </a:pPr>
            <a:endParaRPr lang="en-US" dirty="0"/>
          </a:p>
          <a:p>
            <a:pPr marL="0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652B15C-55F2-4E0F-978A-5B7FBA9A37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041878" y="6197542"/>
            <a:ext cx="2743200" cy="365125"/>
          </a:xfrm>
        </p:spPr>
        <p:txBody>
          <a:bodyPr/>
          <a:lstStyle/>
          <a:p>
            <a:fld id="{1C97C5FE-EAAB-4B0D-9845-9B0C19A6F892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4AD9CAB-7152-4C58-88EE-B0FC8A7E26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199" y="1430215"/>
            <a:ext cx="11097213" cy="29776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806419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24518-D498-4FF9-A68F-B8E60C3FC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5334"/>
            <a:ext cx="10515600" cy="1325563"/>
          </a:xfrm>
        </p:spPr>
        <p:txBody>
          <a:bodyPr/>
          <a:lstStyle/>
          <a:p>
            <a:r>
              <a:rPr lang="en-US" dirty="0"/>
              <a:t>SORTING IN LINEAR TIME </a:t>
            </a:r>
            <a:r>
              <a:rPr lang="en-US" sz="2200" dirty="0"/>
              <a:t>(continued)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4C5BDF-A131-494C-A0DD-9C27AD9B17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0215"/>
            <a:ext cx="10515600" cy="4746748"/>
          </a:xfrm>
        </p:spPr>
        <p:txBody>
          <a:bodyPr/>
          <a:lstStyle/>
          <a:p>
            <a:pPr marL="0" lvl="1" indent="0">
              <a:buNone/>
            </a:pPr>
            <a:endParaRPr lang="en-US" dirty="0"/>
          </a:p>
          <a:p>
            <a:pPr marL="0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652B15C-55F2-4E0F-978A-5B7FBA9A37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041878" y="6197542"/>
            <a:ext cx="2743200" cy="365125"/>
          </a:xfrm>
        </p:spPr>
        <p:txBody>
          <a:bodyPr/>
          <a:lstStyle/>
          <a:p>
            <a:fld id="{1C97C5FE-EAAB-4B0D-9845-9B0C19A6F892}" type="slidenum">
              <a:rPr lang="en-US" smtClean="0"/>
              <a:pPr/>
              <a:t>12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1FB511D1-DCD0-43E5-9D8B-35714524DEA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57143" y="3024894"/>
                <a:ext cx="10515600" cy="37346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l" defTabSz="914411" rtl="0" eaLnBrk="1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600"/>
                  </a:spcAft>
                  <a:buFont typeface="Arial" panose="020B0604020202020204" pitchFamily="34" charset="0"/>
                  <a:buNone/>
                  <a:defRPr sz="28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1pPr>
                <a:lvl2pPr marL="342900" indent="-342900" algn="l" defTabSz="914411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2pPr>
                <a:lvl3pPr marL="1143014" indent="-228603" algn="l" defTabSz="914411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ingdings" panose="05000000000000000000" pitchFamily="2" charset="2"/>
                  <a:buChar char="§"/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3pPr>
                <a:lvl4pPr marL="1028700" indent="-342900" algn="l" defTabSz="914411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4pPr>
                <a:lvl5pPr marL="1371600" indent="-342900" algn="l" defTabSz="914411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5pPr>
                <a:lvl6pPr marL="2514632" indent="-228603" algn="l" defTabSz="914411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37" indent="-228603" algn="l" defTabSz="914411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43" indent="-228603" algn="l" defTabSz="914411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48" indent="-228603" algn="l" defTabSz="914411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b="1" i="1" dirty="0"/>
                  <a:t>Idea: </a:t>
                </a:r>
              </a:p>
              <a:p>
                <a:r>
                  <a:rPr lang="en-US" dirty="0"/>
                  <a:t>After the third </a:t>
                </a:r>
                <a:r>
                  <a:rPr lang="en-US" b="1" dirty="0"/>
                  <a:t>for</a:t>
                </a:r>
                <a:r>
                  <a:rPr lang="en-US" dirty="0"/>
                  <a:t> loop,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counts how many keys are less than or equal to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. If all elements are distinct, then an element with value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should go into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But if elements are not distinct, by examining values in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in reverse order, the last </a:t>
                </a:r>
                <a:r>
                  <a:rPr lang="en-US" b="1" dirty="0"/>
                  <a:t>for</a:t>
                </a:r>
                <a:r>
                  <a:rPr lang="en-US" dirty="0"/>
                  <a:t> loop puts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into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]]]</m:t>
                    </m:r>
                  </m:oMath>
                </a14:m>
                <a:r>
                  <a:rPr lang="en-US" dirty="0"/>
                  <a:t> and then decrements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]]</m:t>
                    </m:r>
                  </m:oMath>
                </a14:m>
                <a:r>
                  <a:rPr lang="en-US" dirty="0"/>
                  <a:t> so that the next time it finds element with the same value as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, that element goes into the position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 just before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0" lvl="1" indent="0">
                  <a:buFont typeface="Arial" panose="020B0604020202020204" pitchFamily="34" charset="0"/>
                  <a:buNone/>
                </a:pPr>
                <a:endParaRPr lang="en-US" dirty="0"/>
              </a:p>
              <a:p>
                <a:pPr marL="0" lvl="1" indent="0">
                  <a:buFont typeface="Arial" panose="020B0604020202020204" pitchFamily="34" charset="0"/>
                  <a:buNone/>
                </a:pPr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1FB511D1-DCD0-43E5-9D8B-35714524DE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143" y="3024894"/>
                <a:ext cx="10515600" cy="3734638"/>
              </a:xfrm>
              <a:prstGeom prst="rect">
                <a:avLst/>
              </a:prstGeom>
              <a:blipFill>
                <a:blip r:embed="rId3"/>
                <a:stretch>
                  <a:fillRect l="-1159" t="-2773" b="-1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5D16CC81-BE58-480A-8A31-30B4EFABFA5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424"/>
          <a:stretch/>
        </p:blipFill>
        <p:spPr>
          <a:xfrm>
            <a:off x="987287" y="1277815"/>
            <a:ext cx="8054591" cy="159467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187725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24518-D498-4FF9-A68F-B8E60C3FC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5334"/>
            <a:ext cx="10515600" cy="1325563"/>
          </a:xfrm>
        </p:spPr>
        <p:txBody>
          <a:bodyPr/>
          <a:lstStyle/>
          <a:p>
            <a:r>
              <a:rPr lang="en-US" dirty="0"/>
              <a:t>SORTING IN LINEAR TIME </a:t>
            </a:r>
            <a:r>
              <a:rPr lang="en-US" sz="2200" dirty="0"/>
              <a:t>(continued)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4C5BDF-A131-494C-A0DD-9C27AD9B17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0215"/>
            <a:ext cx="10515600" cy="4746748"/>
          </a:xfrm>
        </p:spPr>
        <p:txBody>
          <a:bodyPr/>
          <a:lstStyle/>
          <a:p>
            <a:pPr marL="0" lvl="1" indent="0">
              <a:buNone/>
            </a:pPr>
            <a:endParaRPr lang="en-US" dirty="0"/>
          </a:p>
          <a:p>
            <a:pPr marL="0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652B15C-55F2-4E0F-978A-5B7FBA9A37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041878" y="6197542"/>
            <a:ext cx="2743200" cy="365125"/>
          </a:xfrm>
        </p:spPr>
        <p:txBody>
          <a:bodyPr/>
          <a:lstStyle/>
          <a:p>
            <a:fld id="{1C97C5FE-EAAB-4B0D-9845-9B0C19A6F892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FB511D1-DCD0-43E5-9D8B-35714524DEAB}"/>
              </a:ext>
            </a:extLst>
          </p:cNvPr>
          <p:cNvSpPr txBox="1">
            <a:spLocks/>
          </p:cNvSpPr>
          <p:nvPr/>
        </p:nvSpPr>
        <p:spPr>
          <a:xfrm>
            <a:off x="987287" y="3024894"/>
            <a:ext cx="10515600" cy="37346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11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342900" indent="-342900" algn="l" defTabSz="91441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14" indent="-228603" algn="l" defTabSz="914411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028700" indent="-342900" algn="l" defTabSz="91441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1371600" indent="-342900" algn="l" defTabSz="91441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32" indent="-228603" algn="l" defTabSz="91441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37" indent="-228603" algn="l" defTabSz="91441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43" indent="-228603" algn="l" defTabSz="91441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48" indent="-228603" algn="l" defTabSz="91441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i="1" dirty="0"/>
              <a:t> </a:t>
            </a:r>
          </a:p>
          <a:p>
            <a:pPr marL="0" lvl="1" indent="0">
              <a:buFont typeface="Arial" panose="020B0604020202020204" pitchFamily="34" charset="0"/>
              <a:buNone/>
            </a:pPr>
            <a:endParaRPr lang="en-US" dirty="0"/>
          </a:p>
          <a:p>
            <a:pPr marL="0" lvl="1" indent="0">
              <a:buFont typeface="Arial" panose="020B0604020202020204" pitchFamily="34" charset="0"/>
              <a:buNone/>
            </a:pPr>
            <a:endParaRPr lang="en-US" dirty="0"/>
          </a:p>
          <a:p>
            <a:pPr lvl="1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D16CC81-BE58-480A-8A31-30B4EFABFA5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713" b="-420"/>
          <a:stretch/>
        </p:blipFill>
        <p:spPr>
          <a:xfrm>
            <a:off x="987287" y="1430215"/>
            <a:ext cx="9651820" cy="49588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933884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24518-D498-4FF9-A68F-B8E60C3FC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5334"/>
            <a:ext cx="10515600" cy="1325563"/>
          </a:xfrm>
        </p:spPr>
        <p:txBody>
          <a:bodyPr/>
          <a:lstStyle/>
          <a:p>
            <a:r>
              <a:rPr lang="en-US" dirty="0"/>
              <a:t>RADIX SORT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4C5BDF-A131-494C-A0DD-9C27AD9B17D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20897"/>
                <a:ext cx="10515600" cy="4556066"/>
              </a:xfrm>
            </p:spPr>
            <p:txBody>
              <a:bodyPr/>
              <a:lstStyle/>
              <a:p>
                <a:r>
                  <a:rPr lang="en-US" dirty="0"/>
                  <a:t>How IBM made its money. IBM made punch card readers for census tabulation in early 1900’s. Card sorters worked on one column at a time. It’s the algorithm for using the machine that extends the technique to multi-column sorting. The human operator was part of the algorithm!</a:t>
                </a:r>
              </a:p>
              <a:p>
                <a:r>
                  <a:rPr lang="en-US" b="1" i="1" dirty="0"/>
                  <a:t>Key idea: </a:t>
                </a:r>
                <a:r>
                  <a:rPr lang="en-US" dirty="0"/>
                  <a:t>Sort least significant digits first.</a:t>
                </a:r>
              </a:p>
              <a:p>
                <a:r>
                  <a:rPr lang="en-US" dirty="0"/>
                  <a:t>To sort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 digits: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4C5BDF-A131-494C-A0DD-9C27AD9B17D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20897"/>
                <a:ext cx="10515600" cy="4556066"/>
              </a:xfrm>
              <a:blipFill>
                <a:blip r:embed="rId3"/>
                <a:stretch>
                  <a:fillRect l="-1217" t="-2410" r="-15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652B15C-55F2-4E0F-978A-5B7FBA9A37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041878" y="6197542"/>
            <a:ext cx="2743200" cy="365125"/>
          </a:xfrm>
        </p:spPr>
        <p:txBody>
          <a:bodyPr/>
          <a:lstStyle/>
          <a:p>
            <a:fld id="{1C97C5FE-EAAB-4B0D-9845-9B0C19A6F892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5" name="Picture 4" descr="Text&#10;&#10;Description automatically generated with low confidence">
            <a:extLst>
              <a:ext uri="{FF2B5EF4-FFF2-40B4-BE49-F238E27FC236}">
                <a16:creationId xmlns:a16="http://schemas.microsoft.com/office/drawing/2014/main" id="{25C6D3BB-E71A-4E54-9E64-0EE1B744BD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231" y="4806743"/>
            <a:ext cx="6919994" cy="115192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908286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24518-D498-4FF9-A68F-B8E60C3FC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5334"/>
            <a:ext cx="10515600" cy="1325563"/>
          </a:xfrm>
        </p:spPr>
        <p:txBody>
          <a:bodyPr/>
          <a:lstStyle/>
          <a:p>
            <a:r>
              <a:rPr lang="en-US" dirty="0"/>
              <a:t>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4C5BDF-A131-494C-A0DD-9C27AD9B17D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85700" y="4625611"/>
                <a:ext cx="10515600" cy="1717604"/>
              </a:xfrm>
            </p:spPr>
            <p:txBody>
              <a:bodyPr/>
              <a:lstStyle/>
              <a:p>
                <a:r>
                  <a:rPr lang="en-US" b="1" i="1" dirty="0"/>
                  <a:t>Correctness</a:t>
                </a:r>
                <a:endParaRPr lang="en-US" dirty="0"/>
              </a:p>
              <a:p>
                <a:pPr marL="341313" indent="-341313">
                  <a:buFont typeface="Arial" panose="020B0604020202020204" pitchFamily="34" charset="0"/>
                  <a:buChar char="•"/>
                </a:pPr>
                <a:r>
                  <a:rPr lang="en-US" dirty="0"/>
                  <a:t>Induction on number of passes 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in pseudocode).</a:t>
                </a:r>
              </a:p>
              <a:p>
                <a:pPr marL="341313" indent="-341313">
                  <a:buFont typeface="Arial" panose="020B0604020202020204" pitchFamily="34" charset="0"/>
                  <a:buChar char="•"/>
                </a:pPr>
                <a:r>
                  <a:rPr lang="en-US" dirty="0"/>
                  <a:t>Assume digits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1, 2, . . . , 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−1</m:t>
                    </m:r>
                  </m:oMath>
                </a14:m>
                <a:r>
                  <a:rPr lang="en-US" dirty="0"/>
                  <a:t> are sorted.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4C5BDF-A131-494C-A0DD-9C27AD9B17D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85700" y="4625611"/>
                <a:ext cx="10515600" cy="1717604"/>
              </a:xfrm>
              <a:blipFill>
                <a:blip r:embed="rId4"/>
                <a:stretch>
                  <a:fillRect l="-1159" t="-6383" b="-60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652B15C-55F2-4E0F-978A-5B7FBA9A37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041878" y="6197542"/>
            <a:ext cx="2743200" cy="365125"/>
          </a:xfrm>
        </p:spPr>
        <p:txBody>
          <a:bodyPr/>
          <a:lstStyle/>
          <a:p>
            <a:fld id="{1C97C5FE-EAAB-4B0D-9845-9B0C19A6F892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C6D3BB-E71A-4E54-9E64-0EE1B744BD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68722" y="1966885"/>
            <a:ext cx="5285078" cy="2471895"/>
          </a:xfrm>
          <a:prstGeom prst="rect">
            <a:avLst/>
          </a:prstGeom>
        </p:spPr>
      </p:pic>
      <p:pic>
        <p:nvPicPr>
          <p:cNvPr id="10" name="Picture 9" descr="Diagram, schematic&#10;&#10;Description automatically generated">
            <a:extLst>
              <a:ext uri="{FF2B5EF4-FFF2-40B4-BE49-F238E27FC236}">
                <a16:creationId xmlns:a16="http://schemas.microsoft.com/office/drawing/2014/main" id="{36C98823-5442-420B-9846-B30DAAF2D36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319007"/>
            <a:ext cx="4867311" cy="335282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069070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24518-D498-4FF9-A68F-B8E60C3FC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5334"/>
            <a:ext cx="10515600" cy="1325563"/>
          </a:xfrm>
        </p:spPr>
        <p:txBody>
          <a:bodyPr/>
          <a:lstStyle/>
          <a:p>
            <a:r>
              <a:rPr lang="en-US" dirty="0"/>
              <a:t>EXAMPLE </a:t>
            </a:r>
            <a:r>
              <a:rPr lang="en-US" sz="2200" dirty="0"/>
              <a:t>(continued)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4C5BDF-A131-494C-A0DD-9C27AD9B17D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09450" y="1472540"/>
                <a:ext cx="10515600" cy="4870675"/>
              </a:xfrm>
            </p:spPr>
            <p:txBody>
              <a:bodyPr/>
              <a:lstStyle/>
              <a:p>
                <a:r>
                  <a:rPr lang="en-US" b="1" i="1" dirty="0"/>
                  <a:t>Correctness</a:t>
                </a:r>
                <a:endParaRPr lang="en-US" dirty="0"/>
              </a:p>
              <a:p>
                <a:pPr marL="341313" indent="-341313">
                  <a:buFont typeface="Arial" panose="020B0604020202020204" pitchFamily="34" charset="0"/>
                  <a:buChar char="•"/>
                </a:pPr>
                <a:r>
                  <a:rPr lang="en-US" dirty="0"/>
                  <a:t>Show that a stable sort on digit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leaves digits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1,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. . , 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sorted:</a:t>
                </a:r>
              </a:p>
              <a:p>
                <a:pPr marL="688975" lvl="2" indent="-344488"/>
                <a:r>
                  <a:rPr lang="en-US" sz="2800" dirty="0"/>
                  <a:t>If two digits in position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800" dirty="0"/>
                  <a:t> are different, ordering by position </a:t>
                </a:r>
                <a14:m>
                  <m:oMath xmlns:m="http://schemas.openxmlformats.org/officeDocument/2006/math">
                    <m:r>
                      <a:rPr lang="en-US" sz="2800" i="1" dirty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800" dirty="0"/>
                  <a:t> is correct, and positions </a:t>
                </a:r>
                <a14:m>
                  <m:oMath xmlns:m="http://schemas.openxmlformats.org/officeDocument/2006/math">
                    <m:r>
                      <a:rPr lang="en-US" sz="2800" i="1" dirty="0">
                        <a:latin typeface="Cambria Math" panose="02040503050406030204" pitchFamily="18" charset="0"/>
                      </a:rPr>
                      <m:t>1, .. . , </m:t>
                    </m:r>
                    <m:r>
                      <a:rPr lang="en-US" sz="2800" i="1" dirty="0" err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800" b="0" i="1" dirty="0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sz="2800" dirty="0"/>
                  <a:t> are irrelevant.</a:t>
                </a:r>
              </a:p>
              <a:p>
                <a:pPr marL="688975" lvl="2" indent="-344488"/>
                <a:r>
                  <a:rPr lang="en-US" sz="2800" dirty="0"/>
                  <a:t>If two digits in position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800" dirty="0"/>
                  <a:t> are equal, the numbers are already in the right order (by inductive hypothesis). The stable sort on digit </a:t>
                </a:r>
                <a14:m>
                  <m:oMath xmlns:m="http://schemas.openxmlformats.org/officeDocument/2006/math">
                    <m:r>
                      <a:rPr lang="en-US" sz="2800" i="1" dirty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800" dirty="0"/>
                  <a:t> leaves them in the right order.</a:t>
                </a:r>
              </a:p>
              <a:p>
                <a:r>
                  <a:rPr lang="en-US" dirty="0"/>
                  <a:t>This argument shows why it’s so important to use a stable sort for intermediate sort.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4C5BDF-A131-494C-A0DD-9C27AD9B17D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09450" y="1472540"/>
                <a:ext cx="10515600" cy="4870675"/>
              </a:xfrm>
              <a:blipFill>
                <a:blip r:embed="rId4"/>
                <a:stretch>
                  <a:fillRect l="-1159" t="-22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652B15C-55F2-4E0F-978A-5B7FBA9A37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041878" y="6197542"/>
            <a:ext cx="2743200" cy="365125"/>
          </a:xfrm>
        </p:spPr>
        <p:txBody>
          <a:bodyPr/>
          <a:lstStyle/>
          <a:p>
            <a:fld id="{1C97C5FE-EAAB-4B0D-9845-9B0C19A6F892}" type="slidenum">
              <a:rPr lang="en-US" smtClean="0"/>
              <a:pPr/>
              <a:t>16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195267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7524B-8138-49F5-86F3-2BD61A5331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anchor="t"/>
          <a:lstStyle/>
          <a:p>
            <a:r>
              <a:rPr lang="en-US" dirty="0"/>
              <a:t>ANALYSIS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B8251A55-9AF6-442B-914B-9A25A2AD5458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C97C5FE-EAAB-4B0D-9845-9B0C19A6F892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7F6CBD-F3B7-4C00-A3AC-D93279153C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6900" y="1027906"/>
            <a:ext cx="9352419" cy="554804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974948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7524B-8138-49F5-86F3-2BD61A5331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anchor="ctr"/>
          <a:lstStyle/>
          <a:p>
            <a:r>
              <a:rPr lang="en-US" dirty="0"/>
              <a:t>ANALYSIS </a:t>
            </a:r>
            <a:r>
              <a:rPr lang="en-US" sz="2200" dirty="0"/>
              <a:t>(continued)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B8251A55-9AF6-442B-914B-9A25A2AD5458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C97C5FE-EAAB-4B0D-9845-9B0C19A6F892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7F6CBD-F3B7-4C00-A3AC-D93279153C6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370"/>
          <a:stretch/>
        </p:blipFill>
        <p:spPr>
          <a:xfrm>
            <a:off x="836612" y="1690688"/>
            <a:ext cx="10515600" cy="334150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047239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7524B-8138-49F5-86F3-2BD61A5331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anchor="ctr"/>
          <a:lstStyle/>
          <a:p>
            <a:r>
              <a:rPr lang="en-US" dirty="0"/>
              <a:t>ANALYSIS </a:t>
            </a:r>
            <a:r>
              <a:rPr lang="en-US" sz="2200" dirty="0"/>
              <a:t>(continued)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B8251A55-9AF6-442B-914B-9A25A2AD5458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C97C5FE-EAAB-4B0D-9845-9B0C19A6F892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7F6CBD-F3B7-4C00-A3AC-D93279153C6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63"/>
          <a:stretch/>
        </p:blipFill>
        <p:spPr>
          <a:xfrm>
            <a:off x="836611" y="1557493"/>
            <a:ext cx="10515599" cy="329569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43860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A609A-69DD-42DA-9B46-0D9F76A798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/>
          <a:lstStyle/>
          <a:p>
            <a:r>
              <a:rPr lang="en-US" dirty="0"/>
              <a:t>LECTURE NOTES FOR CHAPTER 8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A0BEC0-D53C-44CA-8A5A-7F98146455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/>
          <a:p>
            <a:r>
              <a:rPr lang="en-US" dirty="0"/>
              <a:t>Sorting in Linear Time</a:t>
            </a:r>
            <a:endParaRPr lang="en-US" sz="40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1100C7-E96F-466C-B304-FC207CDF8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7C5FE-EAAB-4B0D-9845-9B0C19A6F892}" type="slidenum">
              <a:rPr lang="en-US" smtClean="0"/>
              <a:t>2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025230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7524B-8138-49F5-86F3-2BD61A5331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anchor="ctr"/>
          <a:lstStyle/>
          <a:p>
            <a:r>
              <a:rPr lang="en-US" dirty="0"/>
              <a:t>ANALYSIS </a:t>
            </a:r>
            <a:r>
              <a:rPr lang="en-US" sz="2200" dirty="0"/>
              <a:t>(continued)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B8251A55-9AF6-442B-914B-9A25A2AD5458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C97C5FE-EAAB-4B0D-9845-9B0C19A6F892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FDB4C47-5B48-4B77-A04A-2746F9AC5B9F}"/>
              </a:ext>
            </a:extLst>
          </p:cNvPr>
          <p:cNvSpPr txBox="1">
            <a:spLocks/>
          </p:cNvSpPr>
          <p:nvPr/>
        </p:nvSpPr>
        <p:spPr>
          <a:xfrm>
            <a:off x="838200" y="1577591"/>
            <a:ext cx="10515600" cy="4599372"/>
          </a:xfrm>
          <a:prstGeom prst="rect">
            <a:avLst/>
          </a:prstGeom>
        </p:spPr>
        <p:txBody>
          <a:bodyPr/>
          <a:lstStyle>
            <a:lvl1pPr marL="0" indent="0" algn="l" defTabSz="914411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342900" indent="-342900" algn="l" defTabSz="91441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685800" indent="-342900" algn="l" defTabSz="914411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028700" indent="-342900" algn="l" defTabSz="91441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1371600" indent="-342900" algn="l" defTabSz="91441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32" indent="-228603" algn="l" defTabSz="91441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37" indent="-228603" algn="l" defTabSz="91441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43" indent="-228603" algn="l" defTabSz="91441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48" indent="-228603" algn="l" defTabSz="91441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How does radix sort violate the ground rules for a comparison sort?</a:t>
            </a:r>
          </a:p>
          <a:p>
            <a:pPr marL="341313" indent="-341313">
              <a:buFont typeface="Arial" panose="020B0604020202020204" pitchFamily="34" charset="0"/>
              <a:buChar char="•"/>
            </a:pPr>
            <a:r>
              <a:rPr lang="en-US" dirty="0"/>
              <a:t>Using counting sort allows us to gain information about keys by means other than directly comparing two keys.</a:t>
            </a:r>
          </a:p>
          <a:p>
            <a:pPr marL="341313" indent="-341313">
              <a:buFont typeface="Arial" panose="020B0604020202020204" pitchFamily="34" charset="0"/>
              <a:buChar char="•"/>
            </a:pPr>
            <a:r>
              <a:rPr lang="en-US" dirty="0"/>
              <a:t>Used keys as array indices.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645532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24518-D498-4FF9-A68F-B8E60C3FC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5334"/>
            <a:ext cx="10515600" cy="1325563"/>
          </a:xfrm>
        </p:spPr>
        <p:txBody>
          <a:bodyPr/>
          <a:lstStyle/>
          <a:p>
            <a:r>
              <a:rPr lang="en-US" dirty="0"/>
              <a:t>BUCKET SORT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4C5BDF-A131-494C-A0DD-9C27AD9B17D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18584" y="1430215"/>
                <a:ext cx="10515600" cy="4746748"/>
              </a:xfrm>
            </p:spPr>
            <p:txBody>
              <a:bodyPr/>
              <a:lstStyle/>
              <a:p>
                <a:pPr marL="0" lvl="1" indent="0">
                  <a:spcAft>
                    <a:spcPts val="600"/>
                  </a:spcAft>
                  <a:buNone/>
                </a:pPr>
                <a:r>
                  <a:rPr lang="en-US" dirty="0"/>
                  <a:t>Assumes that the input is generated by a random process that distributes elements uniformly and independently over [0, 1). </a:t>
                </a:r>
              </a:p>
              <a:p>
                <a:pPr marL="0" lvl="1" indent="0">
                  <a:spcAft>
                    <a:spcPts val="600"/>
                  </a:spcAft>
                  <a:buNone/>
                </a:pPr>
                <a:r>
                  <a:rPr lang="en-US" b="1" i="1" dirty="0"/>
                  <a:t>Idea</a:t>
                </a:r>
              </a:p>
              <a:p>
                <a:pPr lvl="1">
                  <a:spcAft>
                    <a:spcPts val="600"/>
                  </a:spcAft>
                </a:pPr>
                <a:r>
                  <a:rPr lang="en-US" dirty="0"/>
                  <a:t>Divide [0, 1) into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equal-sized </a:t>
                </a:r>
                <a:r>
                  <a:rPr lang="en-US" i="1" dirty="0"/>
                  <a:t>buckets</a:t>
                </a:r>
                <a:r>
                  <a:rPr lang="en-US" dirty="0"/>
                  <a:t>.</a:t>
                </a:r>
              </a:p>
              <a:p>
                <a:pPr lvl="1">
                  <a:spcAft>
                    <a:spcPts val="600"/>
                  </a:spcAft>
                </a:pPr>
                <a:r>
                  <a:rPr lang="en-US" dirty="0"/>
                  <a:t>Distribute the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input values into the buckets. </a:t>
                </a:r>
                <a:r>
                  <a:rPr lang="en-US" i="1" dirty="0"/>
                  <a:t>[Can implement the buckets with linked lists; see Section 10.2.]</a:t>
                </a:r>
              </a:p>
              <a:p>
                <a:pPr lvl="1">
                  <a:spcAft>
                    <a:spcPts val="600"/>
                  </a:spcAft>
                </a:pPr>
                <a:r>
                  <a:rPr lang="en-US" dirty="0"/>
                  <a:t>Sort each bucket.</a:t>
                </a:r>
              </a:p>
              <a:p>
                <a:pPr lvl="1">
                  <a:spcAft>
                    <a:spcPts val="600"/>
                  </a:spcAft>
                </a:pPr>
                <a:r>
                  <a:rPr lang="en-US" dirty="0"/>
                  <a:t>Then go through buckets in order, listing elements in each one.</a:t>
                </a:r>
              </a:p>
              <a:p>
                <a:pPr marL="0" lvl="1" indent="0">
                  <a:buNone/>
                </a:pPr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4C5BDF-A131-494C-A0DD-9C27AD9B17D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18584" y="1430215"/>
                <a:ext cx="10515600" cy="4746748"/>
              </a:xfrm>
              <a:blipFill>
                <a:blip r:embed="rId3"/>
                <a:stretch>
                  <a:fillRect l="-1217" t="-2314" r="-1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652B15C-55F2-4E0F-978A-5B7FBA9A37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041878" y="6197542"/>
            <a:ext cx="2743200" cy="365125"/>
          </a:xfrm>
        </p:spPr>
        <p:txBody>
          <a:bodyPr/>
          <a:lstStyle/>
          <a:p>
            <a:fld id="{1C97C5FE-EAAB-4B0D-9845-9B0C19A6F892}" type="slidenum">
              <a:rPr lang="en-US" smtClean="0"/>
              <a:pPr/>
              <a:t>21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790086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24518-D498-4FF9-A68F-B8E60C3FC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5334"/>
            <a:ext cx="10515600" cy="1325563"/>
          </a:xfrm>
        </p:spPr>
        <p:txBody>
          <a:bodyPr/>
          <a:lstStyle/>
          <a:p>
            <a:r>
              <a:rPr lang="en-US" dirty="0"/>
              <a:t>PSEUDOCODE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652B15C-55F2-4E0F-978A-5B7FBA9A37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041878" y="6197542"/>
            <a:ext cx="2743200" cy="365125"/>
          </a:xfrm>
        </p:spPr>
        <p:txBody>
          <a:bodyPr/>
          <a:lstStyle/>
          <a:p>
            <a:fld id="{1C97C5FE-EAAB-4B0D-9845-9B0C19A6F892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4AD9CAB-7152-4C58-88EE-B0FC8A7E26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3715" y="2434775"/>
            <a:ext cx="8933576" cy="39453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D61A458-A954-4505-A646-9A2A16752F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1333226"/>
            <a:ext cx="8958947" cy="91898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118830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24518-D498-4FF9-A68F-B8E60C3FC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5334"/>
            <a:ext cx="10515600" cy="1325563"/>
          </a:xfrm>
        </p:spPr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4C5BDF-A131-494C-A0DD-9C27AD9B17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538993"/>
            <a:ext cx="10515600" cy="804222"/>
          </a:xfrm>
        </p:spPr>
        <p:txBody>
          <a:bodyPr/>
          <a:lstStyle/>
          <a:p>
            <a:r>
              <a:rPr lang="en-US" dirty="0"/>
              <a:t>The buckets are shown after each has been sorted.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652B15C-55F2-4E0F-978A-5B7FBA9A37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041878" y="6197542"/>
            <a:ext cx="2743200" cy="365125"/>
          </a:xfrm>
        </p:spPr>
        <p:txBody>
          <a:bodyPr/>
          <a:lstStyle/>
          <a:p>
            <a:fld id="{1C97C5FE-EAAB-4B0D-9845-9B0C19A6F892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6C98823-5442-420B-9846-B30DAAF2D3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23160" y="1390257"/>
            <a:ext cx="4872839" cy="398736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857729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7524B-8138-49F5-86F3-2BD61A5331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anchor="ctr"/>
          <a:lstStyle/>
          <a:p>
            <a:r>
              <a:rPr lang="en-US" dirty="0"/>
              <a:t>ANALYSIS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B8251A55-9AF6-442B-914B-9A25A2AD5458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C97C5FE-EAAB-4B0D-9845-9B0C19A6F892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7F6CBD-F3B7-4C00-A3AC-D93279153C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22804" y="1608669"/>
            <a:ext cx="10346391" cy="296333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169133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7524B-8138-49F5-86F3-2BD61A5331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anchor="ctr"/>
          <a:lstStyle/>
          <a:p>
            <a:r>
              <a:rPr lang="en-US" dirty="0"/>
              <a:t>ANALYSIS </a:t>
            </a:r>
            <a:r>
              <a:rPr lang="en-US" sz="2200" dirty="0"/>
              <a:t>(continued)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B8251A55-9AF6-442B-914B-9A25A2AD5458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C97C5FE-EAAB-4B0D-9845-9B0C19A6F892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7F6CBD-F3B7-4C00-A3AC-D93279153C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1886" y="1372788"/>
            <a:ext cx="6465375" cy="524731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056433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7524B-8138-49F5-86F3-2BD61A5331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anchor="t"/>
          <a:lstStyle/>
          <a:p>
            <a:r>
              <a:rPr lang="en-US" dirty="0"/>
              <a:t>CLAIM</a:t>
            </a:r>
            <a:endParaRPr lang="en-US" sz="2200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B8251A55-9AF6-442B-914B-9A25A2AD5458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C97C5FE-EAAB-4B0D-9845-9B0C19A6F892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7F6CBD-F3B7-4C00-A3AC-D93279153C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7236" y="1027906"/>
            <a:ext cx="9174896" cy="503192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838343E-84CC-4EB0-AC04-3064391555F0}"/>
              </a:ext>
            </a:extLst>
          </p:cNvPr>
          <p:cNvSpPr/>
          <p:nvPr/>
        </p:nvSpPr>
        <p:spPr>
          <a:xfrm>
            <a:off x="8686800" y="5861538"/>
            <a:ext cx="1676400" cy="7011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226D11F-163B-4289-884D-6624F3F4E4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0265" y="4582048"/>
            <a:ext cx="4309566" cy="212992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852923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24518-D498-4FF9-A68F-B8E60C3FC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5334"/>
            <a:ext cx="10515600" cy="1325563"/>
          </a:xfrm>
        </p:spPr>
        <p:txBody>
          <a:bodyPr/>
          <a:lstStyle/>
          <a:p>
            <a:r>
              <a:rPr lang="en-US" dirty="0"/>
              <a:t>CLAIM </a:t>
            </a:r>
            <a:r>
              <a:rPr lang="en-US" sz="2200" dirty="0"/>
              <a:t>(continued)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4C5BDF-A131-494C-A0DD-9C27AD9B17D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20897"/>
                <a:ext cx="10515600" cy="4556066"/>
              </a:xfrm>
            </p:spPr>
            <p:txBody>
              <a:bodyPr/>
              <a:lstStyle/>
              <a:p>
                <a:pPr marL="341313" indent="-341313">
                  <a:buFont typeface="Arial" panose="020B0604020202020204" pitchFamily="34" charset="0"/>
                  <a:buChar char="•"/>
                </a:pPr>
                <a:r>
                  <a:rPr lang="en-US" dirty="0"/>
                  <a:t>Again, not a comparison sort. Used a function of key values to index into an array.</a:t>
                </a:r>
              </a:p>
              <a:p>
                <a:pPr marL="341313" indent="-341313">
                  <a:buFont typeface="Arial" panose="020B0604020202020204" pitchFamily="34" charset="0"/>
                  <a:buChar char="•"/>
                </a:pPr>
                <a:r>
                  <a:rPr lang="en-US" dirty="0"/>
                  <a:t>This is a </a:t>
                </a:r>
                <a:r>
                  <a:rPr lang="en-US" b="1" i="1" dirty="0"/>
                  <a:t>probabilistic analysis</a:t>
                </a:r>
                <a:r>
                  <a:rPr lang="en-US" dirty="0"/>
                  <a:t>—we used probability to analyze an algorithm whose running time depends on the distribution of inputs.</a:t>
                </a:r>
              </a:p>
              <a:p>
                <a:pPr marL="341313" indent="-341313">
                  <a:buFont typeface="Arial" panose="020B0604020202020204" pitchFamily="34" charset="0"/>
                  <a:buChar char="•"/>
                </a:pPr>
                <a:r>
                  <a:rPr lang="en-US" dirty="0"/>
                  <a:t>Different from a </a:t>
                </a:r>
                <a:r>
                  <a:rPr lang="en-US" b="1" i="1" dirty="0"/>
                  <a:t>randomized algorithm</a:t>
                </a:r>
                <a:r>
                  <a:rPr lang="en-US" dirty="0"/>
                  <a:t>, where we use randomization to </a:t>
                </a:r>
                <a:r>
                  <a:rPr lang="en-US" i="1" dirty="0"/>
                  <a:t>impose</a:t>
                </a:r>
                <a:r>
                  <a:rPr lang="en-US" dirty="0"/>
                  <a:t> a distribution.</a:t>
                </a:r>
              </a:p>
              <a:p>
                <a:pPr marL="341313" indent="-341313">
                  <a:buFont typeface="Arial" panose="020B0604020202020204" pitchFamily="34" charset="0"/>
                  <a:buChar char="•"/>
                </a:pPr>
                <a:r>
                  <a:rPr lang="en-US" dirty="0"/>
                  <a:t>With bucket sort, if the input isn’t drawn from a uniform distribution on [0, 1), the algorithm is still correct, but might not run in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0" dirty="0" smtClean="0">
                        <a:latin typeface="Cambria Math" panose="02040503050406030204" pitchFamily="18" charset="0"/>
                      </a:rPr>
                      <m:t>Θ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time. It runs in linear time as long as the sum of squares of bucket sizes is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dirty="0">
                        <a:latin typeface="Cambria Math" panose="02040503050406030204" pitchFamily="18" charset="0"/>
                      </a:rPr>
                      <m:t>Θ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4C5BDF-A131-494C-A0DD-9C27AD9B17D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20897"/>
                <a:ext cx="10515600" cy="4556066"/>
              </a:xfrm>
              <a:blipFill>
                <a:blip r:embed="rId3"/>
                <a:stretch>
                  <a:fillRect l="-1043" t="-2410" r="-1855" b="-34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652B15C-55F2-4E0F-978A-5B7FBA9A37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041878" y="6197542"/>
            <a:ext cx="2743200" cy="365125"/>
          </a:xfrm>
        </p:spPr>
        <p:txBody>
          <a:bodyPr/>
          <a:lstStyle/>
          <a:p>
            <a:fld id="{1C97C5FE-EAAB-4B0D-9845-9B0C19A6F892}" type="slidenum">
              <a:rPr lang="en-US" smtClean="0"/>
              <a:pPr/>
              <a:t>27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771860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24518-D498-4FF9-A68F-B8E60C3FC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5334"/>
            <a:ext cx="10515600" cy="1325563"/>
          </a:xfrm>
        </p:spPr>
        <p:txBody>
          <a:bodyPr/>
          <a:lstStyle/>
          <a:p>
            <a:r>
              <a:rPr lang="en-US" dirty="0"/>
              <a:t>CHAPTER 8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4C5BDF-A131-494C-A0DD-9C27AD9B17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8684" y="1620897"/>
            <a:ext cx="10515600" cy="4351338"/>
          </a:xfrm>
        </p:spPr>
        <p:txBody>
          <a:bodyPr/>
          <a:lstStyle/>
          <a:p>
            <a:r>
              <a:rPr lang="en-US" b="1" dirty="0"/>
              <a:t>How fast can we sort?</a:t>
            </a:r>
            <a:endParaRPr lang="en-US" dirty="0"/>
          </a:p>
          <a:p>
            <a:pPr lvl="1"/>
            <a:r>
              <a:rPr lang="en-US" dirty="0"/>
              <a:t>We will prove a lower bound, then beat it by playing a different game.</a:t>
            </a:r>
          </a:p>
          <a:p>
            <a:pPr lvl="1"/>
            <a:endParaRPr lang="en-US" dirty="0"/>
          </a:p>
          <a:p>
            <a:pPr marL="0" lvl="1" indent="0">
              <a:spcAft>
                <a:spcPts val="600"/>
              </a:spcAft>
              <a:buNone/>
            </a:pPr>
            <a:r>
              <a:rPr lang="en-US" b="1" dirty="0"/>
              <a:t>Comparison sorting</a:t>
            </a:r>
          </a:p>
          <a:p>
            <a:pPr lvl="1"/>
            <a:r>
              <a:rPr lang="en-US" dirty="0"/>
              <a:t>The only operation that may be used to gain order information about a sequence is comparison of pairs of elements.</a:t>
            </a:r>
          </a:p>
          <a:p>
            <a:pPr lvl="1"/>
            <a:r>
              <a:rPr lang="en-US" dirty="0"/>
              <a:t>All sorts seen so far are comparison sorts: insertion sort, selection sort, merge sort, quicksort, heapsort, </a:t>
            </a:r>
            <a:r>
              <a:rPr lang="en-US" dirty="0" err="1"/>
              <a:t>treesort</a:t>
            </a:r>
            <a:r>
              <a:rPr lang="en-US" dirty="0"/>
              <a:t>.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652B15C-55F2-4E0F-978A-5B7FBA9A37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041878" y="6197542"/>
            <a:ext cx="2743200" cy="365125"/>
          </a:xfrm>
        </p:spPr>
        <p:txBody>
          <a:bodyPr/>
          <a:lstStyle/>
          <a:p>
            <a:fld id="{1C97C5FE-EAAB-4B0D-9845-9B0C19A6F892}" type="slidenum">
              <a:rPr lang="en-US" smtClean="0"/>
              <a:pPr/>
              <a:t>3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947038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24518-D498-4FF9-A68F-B8E60C3FC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5334"/>
            <a:ext cx="10515600" cy="1325563"/>
          </a:xfrm>
        </p:spPr>
        <p:txBody>
          <a:bodyPr/>
          <a:lstStyle/>
          <a:p>
            <a:r>
              <a:rPr lang="en-US" dirty="0"/>
              <a:t>LOWER BOUNDS FOR SORTING</a:t>
            </a:r>
            <a:endParaRPr lang="en-US" sz="2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4C5BDF-A131-494C-A0DD-9C27AD9B17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8584" y="1430215"/>
            <a:ext cx="10515600" cy="4746748"/>
          </a:xfrm>
        </p:spPr>
        <p:txBody>
          <a:bodyPr/>
          <a:lstStyle/>
          <a:p>
            <a:r>
              <a:rPr lang="en-US" b="1" dirty="0"/>
              <a:t>Lower bounds</a:t>
            </a:r>
            <a:endParaRPr lang="en-US" dirty="0"/>
          </a:p>
          <a:p>
            <a:pPr marL="0" lvl="1" indent="0">
              <a:buNone/>
            </a:pPr>
            <a:endParaRPr lang="en-US" dirty="0"/>
          </a:p>
          <a:p>
            <a:pPr marL="0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652B15C-55F2-4E0F-978A-5B7FBA9A37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041878" y="6197542"/>
            <a:ext cx="2743200" cy="365125"/>
          </a:xfrm>
        </p:spPr>
        <p:txBody>
          <a:bodyPr/>
          <a:lstStyle/>
          <a:p>
            <a:fld id="{1C97C5FE-EAAB-4B0D-9845-9B0C19A6F892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3374EAFF-649C-4954-BED6-272D2415BA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631" y="1941526"/>
            <a:ext cx="10054009" cy="148747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385372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24518-D498-4FF9-A68F-B8E60C3FC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5334"/>
            <a:ext cx="10515600" cy="1325563"/>
          </a:xfrm>
        </p:spPr>
        <p:txBody>
          <a:bodyPr/>
          <a:lstStyle/>
          <a:p>
            <a:r>
              <a:rPr lang="en-US" dirty="0"/>
              <a:t>LOWER BOUNDS FOR SORTING </a:t>
            </a:r>
            <a:r>
              <a:rPr lang="en-US" sz="2200" dirty="0"/>
              <a:t>(continued)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4C5BDF-A131-494C-A0DD-9C27AD9B17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8584" y="1430215"/>
            <a:ext cx="10515600" cy="4746748"/>
          </a:xfrm>
        </p:spPr>
        <p:txBody>
          <a:bodyPr/>
          <a:lstStyle/>
          <a:p>
            <a:pPr marL="0" lvl="1" indent="0">
              <a:spcBef>
                <a:spcPts val="1200"/>
              </a:spcBef>
              <a:spcAft>
                <a:spcPts val="600"/>
              </a:spcAft>
              <a:buNone/>
            </a:pPr>
            <a:r>
              <a:rPr lang="en-US" b="1" dirty="0"/>
              <a:t>Decision tree</a:t>
            </a:r>
          </a:p>
          <a:p>
            <a:pPr lvl="1">
              <a:spcAft>
                <a:spcPts val="600"/>
              </a:spcAft>
            </a:pPr>
            <a:r>
              <a:rPr lang="en-US" dirty="0"/>
              <a:t>Abstraction of any comparison sort.</a:t>
            </a:r>
          </a:p>
          <a:p>
            <a:pPr lvl="1">
              <a:spcAft>
                <a:spcPts val="600"/>
              </a:spcAft>
            </a:pPr>
            <a:r>
              <a:rPr lang="en-US" dirty="0"/>
              <a:t>Represents comparisons made by</a:t>
            </a:r>
          </a:p>
          <a:p>
            <a:pPr marL="682625" lvl="2" indent="-341313">
              <a:spcAft>
                <a:spcPts val="600"/>
              </a:spcAft>
            </a:pPr>
            <a:r>
              <a:rPr lang="en-US" sz="2800" dirty="0"/>
              <a:t>a specific sorting algorithm</a:t>
            </a:r>
          </a:p>
          <a:p>
            <a:pPr marL="682625" lvl="2" indent="-341313">
              <a:spcAft>
                <a:spcPts val="600"/>
              </a:spcAft>
            </a:pPr>
            <a:r>
              <a:rPr lang="en-US" sz="2800" dirty="0"/>
              <a:t>on inputs of a given size.</a:t>
            </a:r>
          </a:p>
          <a:p>
            <a:pPr lvl="1">
              <a:spcAft>
                <a:spcPts val="600"/>
              </a:spcAft>
            </a:pPr>
            <a:r>
              <a:rPr lang="en-US" dirty="0"/>
              <a:t>Abstracts away everything else: control and data movement.</a:t>
            </a:r>
          </a:p>
          <a:p>
            <a:pPr lvl="1">
              <a:spcAft>
                <a:spcPts val="600"/>
              </a:spcAft>
            </a:pPr>
            <a:r>
              <a:rPr lang="en-US" dirty="0"/>
              <a:t>We’re counting </a:t>
            </a:r>
            <a:r>
              <a:rPr lang="en-US" b="1" i="1" dirty="0"/>
              <a:t>only</a:t>
            </a:r>
            <a:r>
              <a:rPr lang="en-US" dirty="0"/>
              <a:t> comparisons.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652B15C-55F2-4E0F-978A-5B7FBA9A37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041878" y="6197542"/>
            <a:ext cx="2743200" cy="365125"/>
          </a:xfrm>
        </p:spPr>
        <p:txBody>
          <a:bodyPr/>
          <a:lstStyle/>
          <a:p>
            <a:fld id="{1C97C5FE-EAAB-4B0D-9845-9B0C19A6F892}" type="slidenum">
              <a:rPr lang="en-US" smtClean="0"/>
              <a:pPr/>
              <a:t>5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675926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24518-D498-4FF9-A68F-B8E60C3FC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5334"/>
            <a:ext cx="10515600" cy="1325563"/>
          </a:xfrm>
        </p:spPr>
        <p:txBody>
          <a:bodyPr/>
          <a:lstStyle/>
          <a:p>
            <a:r>
              <a:rPr lang="en-US" dirty="0"/>
              <a:t>LOWER BOUNDS FOR SORTING </a:t>
            </a:r>
            <a:r>
              <a:rPr lang="en-US" sz="2200" dirty="0"/>
              <a:t>(continued)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4C5BDF-A131-494C-A0DD-9C27AD9B17D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30214"/>
                <a:ext cx="10515600" cy="5132451"/>
              </a:xfrm>
            </p:spPr>
            <p:txBody>
              <a:bodyPr/>
              <a:lstStyle/>
              <a:p>
                <a:r>
                  <a:rPr lang="en-US" sz="2400" dirty="0"/>
                  <a:t>For insertion sort on 3 elements: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sz="1000" dirty="0"/>
              </a:p>
              <a:p>
                <a:r>
                  <a:rPr lang="en-US" sz="2400" dirty="0"/>
                  <a:t>How many leaves on the decision tree? There are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! </m:t>
                    </m:r>
                  </m:oMath>
                </a14:m>
                <a:r>
                  <a:rPr lang="en-US" sz="2400" dirty="0"/>
                  <a:t>leaves, because every permutation appears at least once.</a:t>
                </a:r>
              </a:p>
              <a:p>
                <a:pPr marL="0" lvl="1" indent="0">
                  <a:buNone/>
                </a:pPr>
                <a:endParaRPr lang="en-US" sz="2400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4C5BDF-A131-494C-A0DD-9C27AD9B17D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30214"/>
                <a:ext cx="10515600" cy="5132451"/>
              </a:xfrm>
              <a:blipFill>
                <a:blip r:embed="rId3"/>
                <a:stretch>
                  <a:fillRect l="-928" t="-1663" b="-29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652B15C-55F2-4E0F-978A-5B7FBA9A37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041878" y="6197542"/>
            <a:ext cx="2743200" cy="365125"/>
          </a:xfrm>
        </p:spPr>
        <p:txBody>
          <a:bodyPr/>
          <a:lstStyle/>
          <a:p>
            <a:fld id="{1C97C5FE-EAAB-4B0D-9845-9B0C19A6F892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74EAFF-649C-4954-BED6-272D2415BA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58619" y="2474840"/>
            <a:ext cx="6909149" cy="3031660"/>
          </a:xfrm>
          <a:prstGeom prst="rect">
            <a:avLst/>
          </a:prstGeom>
        </p:spPr>
      </p:pic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8E2DD5E8-34F4-40F7-B8F1-7E1AA7E1997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0" t="46478" r="75679" b="-3165"/>
          <a:stretch/>
        </p:blipFill>
        <p:spPr>
          <a:xfrm>
            <a:off x="5997789" y="1997619"/>
            <a:ext cx="845132" cy="51825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37A7C7F4-BE0C-4DD9-B0A2-98B8CC9619A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924636" y="2790171"/>
                <a:ext cx="3679754" cy="51825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l" defTabSz="914411" rtl="0" eaLnBrk="1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600"/>
                  </a:spcAft>
                  <a:buFont typeface="Arial" panose="020B0604020202020204" pitchFamily="34" charset="0"/>
                  <a:buNone/>
                  <a:defRPr sz="28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1pPr>
                <a:lvl2pPr marL="342900" indent="-342900" algn="l" defTabSz="914411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2pPr>
                <a:lvl3pPr marL="1143014" indent="-228603" algn="l" defTabSz="914411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ingdings" panose="05000000000000000000" pitchFamily="2" charset="2"/>
                  <a:buChar char="§"/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3pPr>
                <a:lvl4pPr marL="1028700" indent="-342900" algn="l" defTabSz="914411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4pPr>
                <a:lvl5pPr marL="1371600" indent="-342900" algn="l" defTabSz="914411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5pPr>
                <a:lvl6pPr marL="2514632" indent="-228603" algn="l" defTabSz="914411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37" indent="-228603" algn="l" defTabSz="914411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43" indent="-228603" algn="l" defTabSz="914411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48" indent="-228603" algn="l" defTabSz="914411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[1]&gt;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[2]</m:t>
                    </m:r>
                  </m:oMath>
                </a14:m>
                <a:r>
                  <a:rPr lang="en-US" sz="2400" dirty="0"/>
                  <a:t> (swap in array)</a:t>
                </a:r>
              </a:p>
              <a:p>
                <a:pPr marL="0" lvl="1" indent="0">
                  <a:buFont typeface="Arial" panose="020B0604020202020204" pitchFamily="34" charset="0"/>
                  <a:buNone/>
                </a:pPr>
                <a:endParaRPr lang="en-US" dirty="0"/>
              </a:p>
              <a:p>
                <a:pPr marL="0" lvl="1" indent="0">
                  <a:buFont typeface="Arial" panose="020B0604020202020204" pitchFamily="34" charset="0"/>
                  <a:buNone/>
                </a:pPr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37A7C7F4-BE0C-4DD9-B0A2-98B8CC9619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4636" y="2790171"/>
                <a:ext cx="3679754" cy="518253"/>
              </a:xfrm>
              <a:prstGeom prst="rect">
                <a:avLst/>
              </a:prstGeom>
              <a:blipFill>
                <a:blip r:embed="rId6"/>
                <a:stretch>
                  <a:fillRect l="-497" t="-16471" r="-1656" b="-82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AD3ABA8D-E42E-452C-B539-0D62BE7A7E5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296549" y="3409737"/>
                <a:ext cx="1872481" cy="73723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l" defTabSz="914411" rtl="0" eaLnBrk="1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600"/>
                  </a:spcAft>
                  <a:buFont typeface="Arial" panose="020B0604020202020204" pitchFamily="34" charset="0"/>
                  <a:buNone/>
                  <a:defRPr sz="28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1pPr>
                <a:lvl2pPr marL="342900" indent="-342900" algn="l" defTabSz="914411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2pPr>
                <a:lvl3pPr marL="1143014" indent="-228603" algn="l" defTabSz="914411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ingdings" panose="05000000000000000000" pitchFamily="2" charset="2"/>
                  <a:buChar char="§"/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3pPr>
                <a:lvl4pPr marL="1028700" indent="-342900" algn="l" defTabSz="914411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4pPr>
                <a:lvl5pPr marL="1371600" indent="-342900" algn="l" defTabSz="914411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5pPr>
                <a:lvl6pPr marL="2514632" indent="-228603" algn="l" defTabSz="914411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37" indent="-228603" algn="l" defTabSz="914411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43" indent="-228603" algn="l" defTabSz="914411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48" indent="-228603" algn="l" defTabSz="914411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begChr m:val="["/>
                        <m:endChr m:val="]"/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begChr m:val="["/>
                        <m:endChr m:val="]"/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</m:oMath>
                </a14:m>
                <a:r>
                  <a:rPr lang="en-US" sz="2400" dirty="0"/>
                  <a:t>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[1]&gt;</m:t>
                      </m:r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[3]</m:t>
                      </m:r>
                    </m:oMath>
                  </m:oMathPara>
                </a14:m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AD3ABA8D-E42E-452C-B539-0D62BE7A7E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6549" y="3409737"/>
                <a:ext cx="1872481" cy="737234"/>
              </a:xfrm>
              <a:prstGeom prst="rect">
                <a:avLst/>
              </a:prstGeom>
              <a:blipFill>
                <a:blip r:embed="rId7"/>
                <a:stretch>
                  <a:fillRect l="-977" b="-66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AD2F7119-5DC6-4DAB-A762-EFED7952CFE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96904" y="3389347"/>
                <a:ext cx="1872481" cy="73723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l" defTabSz="914411" rtl="0" eaLnBrk="1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600"/>
                  </a:spcAft>
                  <a:buFont typeface="Arial" panose="020B0604020202020204" pitchFamily="34" charset="0"/>
                  <a:buNone/>
                  <a:defRPr sz="28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1pPr>
                <a:lvl2pPr marL="342900" indent="-342900" algn="l" defTabSz="914411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2pPr>
                <a:lvl3pPr marL="1143014" indent="-228603" algn="l" defTabSz="914411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ingdings" panose="05000000000000000000" pitchFamily="2" charset="2"/>
                  <a:buChar char="§"/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3pPr>
                <a:lvl4pPr marL="1028700" indent="-342900" algn="l" defTabSz="914411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4pPr>
                <a:lvl5pPr marL="1371600" indent="-342900" algn="l" defTabSz="914411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5pPr>
                <a:lvl6pPr marL="2514632" indent="-228603" algn="l" defTabSz="914411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37" indent="-228603" algn="l" defTabSz="914411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43" indent="-228603" algn="l" defTabSz="914411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48" indent="-228603" algn="l" defTabSz="914411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begChr m:val="["/>
                        <m:endChr m:val="]"/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begChr m:val="["/>
                        <m:endChr m:val="]"/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</m:oMath>
                </a14:m>
                <a:r>
                  <a:rPr lang="en-US" sz="2400" dirty="0"/>
                  <a:t>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[2]&gt;</m:t>
                      </m:r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[3]</m:t>
                      </m:r>
                    </m:oMath>
                  </m:oMathPara>
                </a14:m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AD2F7119-5DC6-4DAB-A762-EFED7952CF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6904" y="3389347"/>
                <a:ext cx="1872481" cy="737234"/>
              </a:xfrm>
              <a:prstGeom prst="rect">
                <a:avLst/>
              </a:prstGeom>
              <a:blipFill>
                <a:blip r:embed="rId8"/>
                <a:stretch>
                  <a:fillRect l="-649" b="-57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BBAFFD4B-8840-4963-9AE9-2BAFE04B3A9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541133" y="2790171"/>
                <a:ext cx="1872481" cy="39259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l" defTabSz="914411" rtl="0" eaLnBrk="1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600"/>
                  </a:spcAft>
                  <a:buFont typeface="Arial" panose="020B0604020202020204" pitchFamily="34" charset="0"/>
                  <a:buNone/>
                  <a:defRPr sz="28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1pPr>
                <a:lvl2pPr marL="342900" indent="-342900" algn="l" defTabSz="914411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2pPr>
                <a:lvl3pPr marL="1143014" indent="-228603" algn="l" defTabSz="914411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ingdings" panose="05000000000000000000" pitchFamily="2" charset="2"/>
                  <a:buChar char="§"/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3pPr>
                <a:lvl4pPr marL="1028700" indent="-342900" algn="l" defTabSz="914411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4pPr>
                <a:lvl5pPr marL="1371600" indent="-342900" algn="l" defTabSz="914411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5pPr>
                <a:lvl6pPr marL="2514632" indent="-228603" algn="l" defTabSz="914411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37" indent="-228603" algn="l" defTabSz="914411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43" indent="-228603" algn="l" defTabSz="914411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48" indent="-228603" algn="l" defTabSz="914411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𝐴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𝐴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BBAFFD4B-8840-4963-9AE9-2BAFE04B3A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1133" y="2790171"/>
                <a:ext cx="1872481" cy="39259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3C2CFCB8-B9DE-4896-A071-8274F37428E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93814" y="4600549"/>
                <a:ext cx="2801046" cy="39259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l" defTabSz="914411" rtl="0" eaLnBrk="1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600"/>
                  </a:spcAft>
                  <a:buFont typeface="Arial" panose="020B0604020202020204" pitchFamily="34" charset="0"/>
                  <a:buNone/>
                  <a:defRPr sz="28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1pPr>
                <a:lvl2pPr marL="342900" indent="-342900" algn="l" defTabSz="914411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2pPr>
                <a:lvl3pPr marL="1143014" indent="-228603" algn="l" defTabSz="914411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ingdings" panose="05000000000000000000" pitchFamily="2" charset="2"/>
                  <a:buChar char="§"/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3pPr>
                <a:lvl4pPr marL="1028700" indent="-342900" algn="l" defTabSz="914411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4pPr>
                <a:lvl5pPr marL="1371600" indent="-342900" algn="l" defTabSz="914411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5pPr>
                <a:lvl6pPr marL="2514632" indent="-228603" algn="l" defTabSz="914411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37" indent="-228603" algn="l" defTabSz="914411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43" indent="-228603" algn="l" defTabSz="914411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48" indent="-228603" algn="l" defTabSz="914411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𝐴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𝐴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[3]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3C2CFCB8-B9DE-4896-A071-8274F37428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814" y="4600549"/>
                <a:ext cx="2801046" cy="39259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7D1A6089-B56B-4184-AC09-2B03A0AF120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597392" y="1677932"/>
                <a:ext cx="3679754" cy="51825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l" defTabSz="914411" rtl="0" eaLnBrk="1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600"/>
                  </a:spcAft>
                  <a:buFont typeface="Arial" panose="020B0604020202020204" pitchFamily="34" charset="0"/>
                  <a:buNone/>
                  <a:defRPr sz="28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1pPr>
                <a:lvl2pPr marL="342900" indent="-342900" algn="l" defTabSz="914411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2pPr>
                <a:lvl3pPr marL="1143014" indent="-228603" algn="l" defTabSz="914411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ingdings" panose="05000000000000000000" pitchFamily="2" charset="2"/>
                  <a:buChar char="§"/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3pPr>
                <a:lvl4pPr marL="1028700" indent="-342900" algn="l" defTabSz="914411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4pPr>
                <a:lvl5pPr marL="1371600" indent="-342900" algn="l" defTabSz="914411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5pPr>
                <a:lvl6pPr marL="2514632" indent="-228603" algn="l" defTabSz="914411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37" indent="-228603" algn="l" defTabSz="914411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43" indent="-228603" algn="l" defTabSz="914411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48" indent="-228603" algn="l" defTabSz="914411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dirty="0"/>
                  <a:t>compare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[1]</m:t>
                    </m:r>
                  </m:oMath>
                </a14:m>
                <a:r>
                  <a:rPr lang="en-US" sz="2400" dirty="0"/>
                  <a:t> to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[2]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7D1A6089-B56B-4184-AC09-2B03A0AF12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7392" y="1677932"/>
                <a:ext cx="3679754" cy="518253"/>
              </a:xfrm>
              <a:prstGeom prst="rect">
                <a:avLst/>
              </a:prstGeom>
              <a:blipFill>
                <a:blip r:embed="rId11"/>
                <a:stretch>
                  <a:fillRect l="-2483" t="-16471" b="-82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7907227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24518-D498-4FF9-A68F-B8E60C3FC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5334"/>
            <a:ext cx="10515600" cy="1325563"/>
          </a:xfrm>
        </p:spPr>
        <p:txBody>
          <a:bodyPr/>
          <a:lstStyle/>
          <a:p>
            <a:r>
              <a:rPr lang="en-US" dirty="0"/>
              <a:t>LOWER BOUNDS FOR SORTING </a:t>
            </a:r>
            <a:r>
              <a:rPr lang="en-US" sz="2200" dirty="0"/>
              <a:t>(continued)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4C5BDF-A131-494C-A0DD-9C27AD9B17D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88440" y="1430214"/>
                <a:ext cx="10515600" cy="5132451"/>
              </a:xfrm>
            </p:spPr>
            <p:txBody>
              <a:bodyPr/>
              <a:lstStyle/>
              <a:p>
                <a:r>
                  <a:rPr lang="en-US" dirty="0"/>
                  <a:t>For any comparison sort,</a:t>
                </a:r>
              </a:p>
              <a:p>
                <a:pPr marL="341313" indent="-341313">
                  <a:buFont typeface="Arial" panose="020B0604020202020204" pitchFamily="34" charset="0"/>
                  <a:buChar char="•"/>
                </a:pPr>
                <a:r>
                  <a:rPr lang="en-US" dirty="0"/>
                  <a:t>1 tree for each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341313" indent="-341313">
                  <a:buFont typeface="Arial" panose="020B0604020202020204" pitchFamily="34" charset="0"/>
                  <a:buChar char="•"/>
                </a:pPr>
                <a:r>
                  <a:rPr lang="en-US" dirty="0"/>
                  <a:t>View the tree as if the algorithm splits in two at each node, based on the information it has determined up to that point.</a:t>
                </a:r>
              </a:p>
              <a:p>
                <a:pPr marL="341313" indent="-341313">
                  <a:buFont typeface="Arial" panose="020B0604020202020204" pitchFamily="34" charset="0"/>
                  <a:buChar char="•"/>
                </a:pPr>
                <a:r>
                  <a:rPr lang="en-US" dirty="0"/>
                  <a:t>The tree models all possible execution traces.</a:t>
                </a:r>
              </a:p>
              <a:p>
                <a:r>
                  <a:rPr lang="en-US" dirty="0"/>
                  <a:t>What is the length of the longest path from root to leaf?</a:t>
                </a:r>
              </a:p>
              <a:p>
                <a:pPr marL="341313" indent="-341313">
                  <a:buFont typeface="Arial" panose="020B0604020202020204" pitchFamily="34" charset="0"/>
                  <a:buChar char="•"/>
                </a:pPr>
                <a:r>
                  <a:rPr lang="en-US" dirty="0"/>
                  <a:t>Depends on the algorithm</a:t>
                </a:r>
              </a:p>
              <a:p>
                <a:pPr marL="341313" indent="-341313">
                  <a:buFont typeface="Arial" panose="020B0604020202020204" pitchFamily="34" charset="0"/>
                  <a:buChar char="•"/>
                </a:pPr>
                <a:r>
                  <a:rPr lang="en-US" dirty="0"/>
                  <a:t>Insertion sort: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0" dirty="0" smtClean="0">
                        <a:latin typeface="Cambria Math" panose="02040503050406030204" pitchFamily="18" charset="0"/>
                      </a:rPr>
                      <m:t>Θ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baseline="30000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341313" indent="-341313">
                  <a:buFont typeface="Arial" panose="020B0604020202020204" pitchFamily="34" charset="0"/>
                  <a:buChar char="•"/>
                </a:pPr>
                <a:r>
                  <a:rPr lang="en-US" dirty="0"/>
                  <a:t>Merge sort: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0" dirty="0" smtClean="0">
                        <a:latin typeface="Cambria Math" panose="02040503050406030204" pitchFamily="18" charset="0"/>
                      </a:rPr>
                      <m:t>Θ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i="1" dirty="0" smtClean="0">
                        <a:latin typeface="Cambria Math" panose="02040503050406030204" pitchFamily="18" charset="0"/>
                      </a:rPr>
                      <m:t>lg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⁡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4C5BDF-A131-494C-A0DD-9C27AD9B17D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88440" y="1430214"/>
                <a:ext cx="10515600" cy="5132451"/>
              </a:xfrm>
              <a:blipFill>
                <a:blip r:embed="rId3"/>
                <a:stretch>
                  <a:fillRect l="-1217" t="-2138" b="-2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652B15C-55F2-4E0F-978A-5B7FBA9A37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041878" y="6197542"/>
            <a:ext cx="2743200" cy="365125"/>
          </a:xfrm>
        </p:spPr>
        <p:txBody>
          <a:bodyPr/>
          <a:lstStyle/>
          <a:p>
            <a:fld id="{1C97C5FE-EAAB-4B0D-9845-9B0C19A6F892}" type="slidenum">
              <a:rPr lang="en-US" smtClean="0"/>
              <a:pPr/>
              <a:t>7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957476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AE8B998-62A0-410D-9A7D-63753AD0CB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THEOREM</a:t>
            </a:r>
            <a:endParaRPr lang="en-US" sz="3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77373A-A096-464D-9D8E-28874E03E2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C97C5FE-EAAB-4B0D-9845-9B0C19A6F892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35F0BBF-5C95-4774-89DC-7F30E16FA8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8725" y="1378705"/>
            <a:ext cx="9407772" cy="515342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DA04A0D-DE3D-4368-89A7-746617A8BF21}"/>
              </a:ext>
            </a:extLst>
          </p:cNvPr>
          <p:cNvSpPr/>
          <p:nvPr/>
        </p:nvSpPr>
        <p:spPr>
          <a:xfrm>
            <a:off x="9202615" y="5967046"/>
            <a:ext cx="1266093" cy="5956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695058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24518-D498-4FF9-A68F-B8E60C3FC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5334"/>
            <a:ext cx="10515600" cy="1325563"/>
          </a:xfrm>
        </p:spPr>
        <p:txBody>
          <a:bodyPr/>
          <a:lstStyle/>
          <a:p>
            <a:r>
              <a:rPr lang="en-US" dirty="0"/>
              <a:t>SORTING IN LINEAR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4C5BDF-A131-494C-A0DD-9C27AD9B17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0215"/>
            <a:ext cx="10515600" cy="4746748"/>
          </a:xfrm>
        </p:spPr>
        <p:txBody>
          <a:bodyPr/>
          <a:lstStyle/>
          <a:p>
            <a:r>
              <a:rPr lang="en-US" b="1" dirty="0"/>
              <a:t>Counting sort</a:t>
            </a:r>
            <a:endParaRPr lang="en-US" dirty="0"/>
          </a:p>
          <a:p>
            <a:pPr marL="0" lvl="1" indent="0">
              <a:buNone/>
            </a:pPr>
            <a:endParaRPr lang="en-US" dirty="0"/>
          </a:p>
          <a:p>
            <a:pPr marL="0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652B15C-55F2-4E0F-978A-5B7FBA9A37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041878" y="6197542"/>
            <a:ext cx="2743200" cy="365125"/>
          </a:xfrm>
        </p:spPr>
        <p:txBody>
          <a:bodyPr/>
          <a:lstStyle/>
          <a:p>
            <a:fld id="{1C97C5FE-EAAB-4B0D-9845-9B0C19A6F892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4AD9CAB-7152-4C58-88EE-B0FC8A7E26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7810" y="2098598"/>
            <a:ext cx="10155222" cy="225066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3472681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DESIGN_ID_TITLE_W_TEXT" val="FUQ6MiPQ"/>
  <p:tag name="ARTICULATE_SLIDE_THUMBNAIL_REFRESH" val="1"/>
  <p:tag name="ARTICULATE_PROJECT_OPEN" val="0"/>
  <p:tag name="ARTICULATE_SLIDE_COUNT" val="27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Title_w_Text">
  <a:themeElements>
    <a:clrScheme name="MITP">
      <a:dk1>
        <a:srgbClr val="434343"/>
      </a:dk1>
      <a:lt1>
        <a:sysClr val="window" lastClr="FFFFFF"/>
      </a:lt1>
      <a:dk2>
        <a:srgbClr val="A78966"/>
      </a:dk2>
      <a:lt2>
        <a:srgbClr val="EAE4DA"/>
      </a:lt2>
      <a:accent1>
        <a:srgbClr val="035B92"/>
      </a:accent1>
      <a:accent2>
        <a:srgbClr val="BE3048"/>
      </a:accent2>
      <a:accent3>
        <a:srgbClr val="C2E7FE"/>
      </a:accent3>
      <a:accent4>
        <a:srgbClr val="ECB6BF"/>
      </a:accent4>
      <a:accent5>
        <a:srgbClr val="035B92"/>
      </a:accent5>
      <a:accent6>
        <a:srgbClr val="BE3048"/>
      </a:accent6>
      <a:hlink>
        <a:srgbClr val="035B92"/>
      </a:hlink>
      <a:folHlink>
        <a:srgbClr val="BE3048"/>
      </a:folHlink>
    </a:clrScheme>
    <a:fontScheme name="Century Gothic-Palatino Linotype">
      <a:majorFont>
        <a:latin typeface="Century Gothic" panose="020B0502020202020204"/>
        <a:ea typeface=""/>
        <a:cs typeface=""/>
        <a:font script="Jpan" typeface="HGｺﾞｼｯｸM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 panose="02040502050505030304"/>
        <a:ea typeface=""/>
        <a:cs typeface=""/>
        <a:font script="Grek" typeface="Cambria"/>
        <a:font script="Cyrl" typeface="Cambria"/>
        <a:font script="Jpan" typeface="HG創英ﾌﾟﾚｾﾞﾝｽEB"/>
        <a:font script="Hang" typeface="맑은 고딕"/>
        <a:font script="Hans" typeface="宋体"/>
        <a:font script="Hant" typeface="新細明體"/>
        <a:font script="Arab" typeface="Times New Roman"/>
        <a:font script="Hebr" typeface="Aharoni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5097</TotalTime>
  <Words>960</Words>
  <Application>Microsoft Macintosh PowerPoint</Application>
  <PresentationFormat>Widescreen</PresentationFormat>
  <Paragraphs>135</Paragraphs>
  <Slides>27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4" baseType="lpstr">
      <vt:lpstr>Arial</vt:lpstr>
      <vt:lpstr>Calibri</vt:lpstr>
      <vt:lpstr>Cambria Math</vt:lpstr>
      <vt:lpstr>Palatino Linotype</vt:lpstr>
      <vt:lpstr>Times New Roman</vt:lpstr>
      <vt:lpstr>Wingdings</vt:lpstr>
      <vt:lpstr>Title_w_Text</vt:lpstr>
      <vt:lpstr>INTRODUCTION TO</vt:lpstr>
      <vt:lpstr>LECTURE NOTES FOR CHAPTER 8</vt:lpstr>
      <vt:lpstr>CHAPTER 8 OVERVIEW</vt:lpstr>
      <vt:lpstr>LOWER BOUNDS FOR SORTING</vt:lpstr>
      <vt:lpstr>LOWER BOUNDS FOR SORTING (continued)</vt:lpstr>
      <vt:lpstr>LOWER BOUNDS FOR SORTING (continued)</vt:lpstr>
      <vt:lpstr>LOWER BOUNDS FOR SORTING (continued)</vt:lpstr>
      <vt:lpstr>THEOREM</vt:lpstr>
      <vt:lpstr>SORTING IN LINEAR TIME</vt:lpstr>
      <vt:lpstr>PSEUDOCODE</vt:lpstr>
      <vt:lpstr>SORTING IN LINEAR TIME (continued)</vt:lpstr>
      <vt:lpstr>SORTING IN LINEAR TIME (continued)</vt:lpstr>
      <vt:lpstr>SORTING IN LINEAR TIME (continued)</vt:lpstr>
      <vt:lpstr>RADIX SORT</vt:lpstr>
      <vt:lpstr>EXAMPLE</vt:lpstr>
      <vt:lpstr>EXAMPLE (continued)</vt:lpstr>
      <vt:lpstr>ANALYSIS</vt:lpstr>
      <vt:lpstr>ANALYSIS (continued)</vt:lpstr>
      <vt:lpstr>ANALYSIS (continued)</vt:lpstr>
      <vt:lpstr>ANALYSIS (continued)</vt:lpstr>
      <vt:lpstr>BUCKET SORT</vt:lpstr>
      <vt:lpstr>PSEUDOCODE</vt:lpstr>
      <vt:lpstr>EXAMPLE</vt:lpstr>
      <vt:lpstr>ANALYSIS</vt:lpstr>
      <vt:lpstr>ANALYSIS (continued)</vt:lpstr>
      <vt:lpstr>CLAIM</vt:lpstr>
      <vt:lpstr>CLAIM (continued)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Agate</dc:creator>
  <cp:lastModifiedBy>Agate Development MI</cp:lastModifiedBy>
  <cp:revision>135</cp:revision>
  <dcterms:created xsi:type="dcterms:W3CDTF">2022-01-04T15:58:33Z</dcterms:created>
  <dcterms:modified xsi:type="dcterms:W3CDTF">2022-05-19T16:13:24Z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GUID">
    <vt:lpwstr>25741EB2-0642-4A76-8AEA-E5FD2C2CF090</vt:lpwstr>
  </property>
  <property fmtid="{D5CDD505-2E9C-101B-9397-08002B2CF9AE}" pid="3" name="ArticulatePath">
    <vt:lpwstr>MITP Template</vt:lpwstr>
  </property>
</Properties>
</file>